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98" r:id="rId2"/>
    <p:sldId id="299" r:id="rId3"/>
    <p:sldId id="319" r:id="rId4"/>
    <p:sldId id="318" r:id="rId5"/>
    <p:sldId id="320" r:id="rId6"/>
    <p:sldId id="321" r:id="rId7"/>
    <p:sldId id="322" r:id="rId8"/>
    <p:sldId id="323" r:id="rId9"/>
    <p:sldId id="324" r:id="rId10"/>
    <p:sldId id="325" r:id="rId11"/>
    <p:sldId id="326" r:id="rId12"/>
    <p:sldId id="327" r:id="rId13"/>
    <p:sldId id="328" r:id="rId14"/>
    <p:sldId id="309" r:id="rId15"/>
    <p:sldId id="30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136"/>
    <a:srgbClr val="A40035"/>
    <a:srgbClr val="B00000"/>
    <a:srgbClr val="EC44F2"/>
    <a:srgbClr val="FF33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73849" autoAdjust="0"/>
  </p:normalViewPr>
  <p:slideViewPr>
    <p:cSldViewPr snapToGrid="0">
      <p:cViewPr varScale="1">
        <p:scale>
          <a:sx n="73" d="100"/>
          <a:sy n="73" d="100"/>
        </p:scale>
        <p:origin x="3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08074-1A82-4276-BC9C-9F1654D2C295}" type="datetimeFigureOut">
              <a:rPr lang="en-GB" smtClean="0"/>
              <a:t>11/05/2020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323D7-8D74-402A-B74C-D1093F83EA20}" type="slidenum">
              <a:rPr lang="en-GB" smtClean="0"/>
              <a:t>‹#›</a:t>
            </a:fld>
            <a:endParaRPr lang="en-GB"/>
          </a:p>
        </p:txBody>
      </p:sp>
    </p:spTree>
    <p:extLst>
      <p:ext uri="{BB962C8B-B14F-4D97-AF65-F5344CB8AC3E}">
        <p14:creationId xmlns:p14="http://schemas.microsoft.com/office/powerpoint/2010/main" val="3703855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russellgroup.ac.uk/about/our-universiti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0C9BEC-E11D-4BAB-B95E-6E8FA7997FA6}"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7768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b="0" u="none" dirty="0"/>
              <a:t>Hint: Informed choices used to be called facilitating subjects!</a:t>
            </a:r>
          </a:p>
          <a:p>
            <a:endParaRPr lang="en-GB" b="0" u="none" dirty="0"/>
          </a:p>
          <a:p>
            <a:r>
              <a:rPr lang="en-GB" b="1" u="none" dirty="0"/>
              <a:t>Class discussion: </a:t>
            </a:r>
            <a:r>
              <a:rPr lang="en-GB" u="none" dirty="0"/>
              <a:t>Have students heard about facilitating subjects/informed choices or Russell Group universities before? What do they know about them?</a:t>
            </a:r>
          </a:p>
        </p:txBody>
      </p:sp>
      <p:sp>
        <p:nvSpPr>
          <p:cNvPr id="4" name="Slide Number Placeholder 3"/>
          <p:cNvSpPr>
            <a:spLocks noGrp="1"/>
          </p:cNvSpPr>
          <p:nvPr>
            <p:ph type="sldNum" sz="quarter" idx="5"/>
          </p:nvPr>
        </p:nvSpPr>
        <p:spPr/>
        <p:txBody>
          <a:bodyPr/>
          <a:lstStyle/>
          <a:p>
            <a:fld id="{B70323D7-8D74-402A-B74C-D1093F83EA20}" type="slidenum">
              <a:rPr lang="en-GB" smtClean="0"/>
              <a:t>10</a:t>
            </a:fld>
            <a:endParaRPr lang="en-GB"/>
          </a:p>
        </p:txBody>
      </p:sp>
    </p:spTree>
    <p:extLst>
      <p:ext uri="{BB962C8B-B14F-4D97-AF65-F5344CB8AC3E}">
        <p14:creationId xmlns:p14="http://schemas.microsoft.com/office/powerpoint/2010/main" val="2154446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u="none" dirty="0"/>
              <a:t>If students want to find out if the courses they may be interested in are at Russell Group universities, they can filter their results on the longlist UK university search tool!</a:t>
            </a:r>
          </a:p>
          <a:p>
            <a:endParaRPr lang="en-GB" u="none" dirty="0"/>
          </a:p>
          <a:p>
            <a:r>
              <a:rPr lang="en-GB" u="none" dirty="0"/>
              <a:t>More on the Russell Group: </a:t>
            </a:r>
            <a:r>
              <a:rPr lang="en-GB" dirty="0">
                <a:hlinkClick r:id="rId3"/>
              </a:rPr>
              <a:t>https://russellgroup.ac.uk/about/our-universities/</a:t>
            </a:r>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11</a:t>
            </a:fld>
            <a:endParaRPr lang="en-GB"/>
          </a:p>
        </p:txBody>
      </p:sp>
    </p:spTree>
    <p:extLst>
      <p:ext uri="{BB962C8B-B14F-4D97-AF65-F5344CB8AC3E}">
        <p14:creationId xmlns:p14="http://schemas.microsoft.com/office/powerpoint/2010/main" val="626916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Students can access links to course pages from their UK university shortlists. These will contain information on any not-accepted A Levels for that particular course.</a:t>
            </a:r>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12</a:t>
            </a:fld>
            <a:endParaRPr lang="en-GB"/>
          </a:p>
        </p:txBody>
      </p:sp>
    </p:spTree>
    <p:extLst>
      <p:ext uri="{BB962C8B-B14F-4D97-AF65-F5344CB8AC3E}">
        <p14:creationId xmlns:p14="http://schemas.microsoft.com/office/powerpoint/2010/main" val="453338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b="1" u="none" dirty="0">
                <a:latin typeface="Open Sans" panose="020B0606030504020204"/>
              </a:rPr>
              <a:t>You need:</a:t>
            </a:r>
            <a:r>
              <a:rPr lang="en-GB" sz="2400" b="0" u="none" dirty="0">
                <a:latin typeface="Open Sans" panose="020B0606030504020204"/>
              </a:rPr>
              <a:t> A Level choices mind map (printable, or send to students to do on a computer)</a:t>
            </a:r>
            <a:endParaRPr lang="en-GB" sz="2400" b="1" u="none" dirty="0">
              <a:latin typeface="Open Sans" panose="020B0606030504020204"/>
            </a:endParaRPr>
          </a:p>
          <a:p>
            <a:r>
              <a:rPr lang="en-GB" sz="2400" b="1" u="none" dirty="0">
                <a:latin typeface="Open Sans" panose="020B0606030504020204"/>
              </a:rPr>
              <a:t>Individual task:</a:t>
            </a:r>
            <a:r>
              <a:rPr lang="en-GB" sz="2400" b="0" u="none" dirty="0">
                <a:latin typeface="Open Sans" panose="020B0606030504020204"/>
              </a:rPr>
              <a:t> Students should go to the Subjects library, and using the </a:t>
            </a:r>
            <a:r>
              <a:rPr lang="en-GB" sz="2400" b="0" i="1" u="none" dirty="0">
                <a:latin typeface="Open Sans" panose="020B0606030504020204"/>
              </a:rPr>
              <a:t>Search by school subjects </a:t>
            </a:r>
            <a:r>
              <a:rPr lang="en-GB" sz="2400" b="0" i="0" u="none" dirty="0">
                <a:latin typeface="Open Sans" panose="020B0606030504020204"/>
              </a:rPr>
              <a:t>boxes, research some university degrees they’d be interested in, from what they want to study at A Level. Students should make notes on their mind map about reasons they would/wouldn’t want to study these university subjects.</a:t>
            </a:r>
          </a:p>
          <a:p>
            <a:r>
              <a:rPr lang="en-GB" sz="2400" b="1" i="0" u="none" dirty="0">
                <a:latin typeface="Open Sans" panose="020B0606030504020204"/>
              </a:rPr>
              <a:t>Class discussion:</a:t>
            </a:r>
            <a:r>
              <a:rPr lang="en-GB" sz="2400" b="0" i="0" u="none" dirty="0">
                <a:latin typeface="Open Sans" panose="020B0606030504020204"/>
              </a:rPr>
              <a:t> Which A Levels are students searching the Subjects library with, and what are their results? Go around the classroom and ask students to share.</a:t>
            </a:r>
            <a:endParaRPr lang="en-GB" b="1" i="1"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13</a:t>
            </a:fld>
            <a:endParaRPr lang="en-GB"/>
          </a:p>
        </p:txBody>
      </p:sp>
    </p:spTree>
    <p:extLst>
      <p:ext uri="{BB962C8B-B14F-4D97-AF65-F5344CB8AC3E}">
        <p14:creationId xmlns:p14="http://schemas.microsoft.com/office/powerpoint/2010/main" val="2025452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u="sng" dirty="0"/>
              <a:t>Teachers’ notes: </a:t>
            </a:r>
          </a:p>
          <a:p>
            <a:r>
              <a:rPr lang="en-GB" dirty="0"/>
              <a:t>Have students’ views changed since the beginning of the session? Why?</a:t>
            </a:r>
          </a:p>
        </p:txBody>
      </p:sp>
      <p:sp>
        <p:nvSpPr>
          <p:cNvPr id="4" name="Slide Number Placeholder 3"/>
          <p:cNvSpPr>
            <a:spLocks noGrp="1"/>
          </p:cNvSpPr>
          <p:nvPr>
            <p:ph type="sldNum" sz="quarter" idx="5"/>
          </p:nvPr>
        </p:nvSpPr>
        <p:spPr/>
        <p:txBody>
          <a:bodyPr/>
          <a:lstStyle/>
          <a:p>
            <a:fld id="{B70323D7-8D74-402A-B74C-D1093F83EA20}" type="slidenum">
              <a:rPr lang="en-GB" smtClean="0"/>
              <a:t>14</a:t>
            </a:fld>
            <a:endParaRPr lang="en-GB"/>
          </a:p>
        </p:txBody>
      </p:sp>
    </p:spTree>
    <p:extLst>
      <p:ext uri="{BB962C8B-B14F-4D97-AF65-F5344CB8AC3E}">
        <p14:creationId xmlns:p14="http://schemas.microsoft.com/office/powerpoint/2010/main" val="2981700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0323D7-8D74-402A-B74C-D1093F83EA20}" type="slidenum">
              <a:rPr lang="en-GB" smtClean="0"/>
              <a:t>15</a:t>
            </a:fld>
            <a:endParaRPr lang="en-GB"/>
          </a:p>
        </p:txBody>
      </p:sp>
    </p:spTree>
    <p:extLst>
      <p:ext uri="{BB962C8B-B14F-4D97-AF65-F5344CB8AC3E}">
        <p14:creationId xmlns:p14="http://schemas.microsoft.com/office/powerpoint/2010/main" val="1361066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Teachers’ notes:</a:t>
            </a:r>
            <a:r>
              <a:rPr lang="en-GB" u="none" dirty="0"/>
              <a:t> </a:t>
            </a:r>
          </a:p>
          <a:p>
            <a:r>
              <a:rPr lang="en-GB" b="1" u="none" dirty="0"/>
              <a:t>Starter activity: </a:t>
            </a:r>
            <a:r>
              <a:rPr lang="en-GB" u="none" dirty="0"/>
              <a:t>This is a starter activity that students can be doing as they come into the classroom, waiting for the session to start.</a:t>
            </a:r>
          </a:p>
          <a:p>
            <a:endParaRPr lang="en-GB" u="none" dirty="0"/>
          </a:p>
          <a:p>
            <a:r>
              <a:rPr lang="en-GB" u="none" dirty="0"/>
              <a:t>What do students know about A Levels? How could the choices they make at A Level impact their future? </a:t>
            </a:r>
          </a:p>
        </p:txBody>
      </p:sp>
      <p:sp>
        <p:nvSpPr>
          <p:cNvPr id="4" name="Slide Number Placeholder 3"/>
          <p:cNvSpPr>
            <a:spLocks noGrp="1"/>
          </p:cNvSpPr>
          <p:nvPr>
            <p:ph type="sldNum" sz="quarter" idx="5"/>
          </p:nvPr>
        </p:nvSpPr>
        <p:spPr/>
        <p:txBody>
          <a:bodyPr/>
          <a:lstStyle/>
          <a:p>
            <a:fld id="{B70323D7-8D74-402A-B74C-D1093F83EA20}" type="slidenum">
              <a:rPr lang="en-GB" smtClean="0"/>
              <a:t>2</a:t>
            </a:fld>
            <a:endParaRPr lang="en-GB"/>
          </a:p>
        </p:txBody>
      </p:sp>
    </p:spTree>
    <p:extLst>
      <p:ext uri="{BB962C8B-B14F-4D97-AF65-F5344CB8AC3E}">
        <p14:creationId xmlns:p14="http://schemas.microsoft.com/office/powerpoint/2010/main" val="417544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70323D7-8D74-402A-B74C-D1093F83EA20}" type="slidenum">
              <a:rPr lang="en-GB" smtClean="0"/>
              <a:t>3</a:t>
            </a:fld>
            <a:endParaRPr lang="en-GB"/>
          </a:p>
        </p:txBody>
      </p:sp>
    </p:spTree>
    <p:extLst>
      <p:ext uri="{BB962C8B-B14F-4D97-AF65-F5344CB8AC3E}">
        <p14:creationId xmlns:p14="http://schemas.microsoft.com/office/powerpoint/2010/main" val="3543418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Before revealing the bullet points, ask students why they think they should study A Levels.</a:t>
            </a:r>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4</a:t>
            </a:fld>
            <a:endParaRPr lang="en-GB"/>
          </a:p>
        </p:txBody>
      </p:sp>
    </p:spTree>
    <p:extLst>
      <p:ext uri="{BB962C8B-B14F-4D97-AF65-F5344CB8AC3E}">
        <p14:creationId xmlns:p14="http://schemas.microsoft.com/office/powerpoint/2010/main" val="3394007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Click each of these boxes to explore what students should do next, whether they know exactly, have some idea, or no idea of the career they want. In a class, there will be students who fit into each of these categories.</a:t>
            </a:r>
          </a:p>
          <a:p>
            <a:endParaRPr lang="en-GB" sz="2400" u="none" dirty="0">
              <a:latin typeface="Open Sans" panose="020B0606030504020204"/>
            </a:endParaRPr>
          </a:p>
          <a:p>
            <a:r>
              <a:rPr lang="en-GB" sz="2400" b="1" u="none" dirty="0">
                <a:latin typeface="Open Sans" panose="020B0606030504020204"/>
              </a:rPr>
              <a:t>Class discussion:</a:t>
            </a:r>
            <a:r>
              <a:rPr lang="en-GB" sz="2400" b="0" u="none" dirty="0">
                <a:latin typeface="Open Sans" panose="020B0606030504020204"/>
              </a:rPr>
              <a:t> Is it important that students know exactly what they want to do at this point? Where does the pressure to make good decisions come from? Is it school, their family and friends, or themselves?</a:t>
            </a:r>
            <a:endParaRPr lang="en-GB" b="1"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5</a:t>
            </a:fld>
            <a:endParaRPr lang="en-GB"/>
          </a:p>
        </p:txBody>
      </p:sp>
    </p:spTree>
    <p:extLst>
      <p:ext uri="{BB962C8B-B14F-4D97-AF65-F5344CB8AC3E}">
        <p14:creationId xmlns:p14="http://schemas.microsoft.com/office/powerpoint/2010/main" val="1626979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Before revealing the bullet points, can students think of the </a:t>
            </a:r>
            <a:r>
              <a:rPr lang="en-GB" sz="2400" u="none" dirty="0" err="1">
                <a:latin typeface="Open Sans" panose="020B0606030504020204"/>
              </a:rPr>
              <a:t>Unifrog</a:t>
            </a:r>
            <a:r>
              <a:rPr lang="en-GB" sz="2400" u="none" dirty="0">
                <a:latin typeface="Open Sans" panose="020B0606030504020204"/>
              </a:rPr>
              <a:t> tools they might find useful? Why?</a:t>
            </a:r>
          </a:p>
          <a:p>
            <a:endParaRPr lang="en-GB" sz="2400" u="none" dirty="0">
              <a:latin typeface="Open Sans" panose="020B0606030504020204"/>
            </a:endParaRPr>
          </a:p>
          <a:p>
            <a:r>
              <a:rPr lang="en-GB" sz="2400" u="none" dirty="0">
                <a:latin typeface="Open Sans" panose="020B0606030504020204"/>
              </a:rPr>
              <a:t>If students have a solid idea of what job they’d like to do after school, they should use the </a:t>
            </a:r>
            <a:r>
              <a:rPr lang="en-GB" sz="2400" b="1" u="none" dirty="0">
                <a:latin typeface="Open Sans" panose="020B0606030504020204"/>
              </a:rPr>
              <a:t>Careers library </a:t>
            </a:r>
            <a:r>
              <a:rPr lang="en-GB" sz="2400" u="none" dirty="0">
                <a:latin typeface="Open Sans" panose="020B0606030504020204"/>
              </a:rPr>
              <a:t>to find out more about that job. Students should pay particular attention to the ‘Entry requirements’ section, and the labour market information for their area- are there going to be jobs available where they live, or might they have to move away?</a:t>
            </a:r>
          </a:p>
          <a:p>
            <a:endParaRPr lang="en-GB" sz="2400" u="none" dirty="0">
              <a:latin typeface="Open Sans" panose="020B0606030504020204"/>
            </a:endParaRPr>
          </a:p>
          <a:p>
            <a:r>
              <a:rPr lang="en-GB" sz="2400" u="none" dirty="0">
                <a:latin typeface="Open Sans" panose="020B0606030504020204"/>
              </a:rPr>
              <a:t>Students can use the </a:t>
            </a:r>
            <a:r>
              <a:rPr lang="en-GB" sz="2400" b="1" u="none" dirty="0">
                <a:latin typeface="Open Sans" panose="020B0606030504020204"/>
              </a:rPr>
              <a:t>Subjects library</a:t>
            </a:r>
            <a:r>
              <a:rPr lang="en-GB" sz="2400" b="0" u="none" dirty="0">
                <a:latin typeface="Open Sans" panose="020B0606030504020204"/>
              </a:rPr>
              <a:t> to explore university subjects related to their dream career.</a:t>
            </a:r>
            <a:endParaRPr lang="en-GB" sz="2400" u="none" dirty="0">
              <a:latin typeface="Open Sans" panose="020B0606030504020204"/>
            </a:endParaRPr>
          </a:p>
          <a:p>
            <a:endParaRPr lang="en-GB" sz="2400" u="none" dirty="0">
              <a:latin typeface="Open Sans" panose="020B0606030504020204"/>
            </a:endParaRPr>
          </a:p>
          <a:p>
            <a:r>
              <a:rPr lang="en-GB" sz="2400" u="none" dirty="0">
                <a:latin typeface="Open Sans" panose="020B0606030504020204"/>
              </a:rPr>
              <a:t>Once students have identified a pathway, they should use the Searching for Opportunities tools to explore those pathways.</a:t>
            </a:r>
          </a:p>
          <a:p>
            <a:r>
              <a:rPr lang="en-GB" sz="2400" b="1" u="none" dirty="0">
                <a:latin typeface="Open Sans" panose="020B0606030504020204"/>
              </a:rPr>
              <a:t>Apprenticeships</a:t>
            </a:r>
            <a:r>
              <a:rPr lang="en-GB" sz="2400" u="none" dirty="0">
                <a:latin typeface="Open Sans" panose="020B0606030504020204"/>
              </a:rPr>
              <a:t>: Do they need particular A Levels to get into an apprenticeship in their chosen area?</a:t>
            </a:r>
          </a:p>
          <a:p>
            <a:r>
              <a:rPr lang="en-GB" sz="2400" b="1" u="none" dirty="0">
                <a:latin typeface="Open Sans" panose="020B0606030504020204"/>
              </a:rPr>
              <a:t>UK Universities:</a:t>
            </a:r>
            <a:r>
              <a:rPr lang="en-GB" sz="2400" u="none" dirty="0">
                <a:latin typeface="Open Sans" panose="020B0606030504020204"/>
              </a:rPr>
              <a:t> Do the courses that appeal to them require specific A Levels? These are sometimes known as Informed Choices… More on that later!</a:t>
            </a:r>
          </a:p>
          <a:p>
            <a:r>
              <a:rPr lang="en-GB" sz="2400" b="1" u="none" dirty="0">
                <a:latin typeface="Open Sans" panose="020B0606030504020204"/>
              </a:rPr>
              <a:t>Non-UK universities:</a:t>
            </a:r>
            <a:r>
              <a:rPr lang="en-GB" sz="2400" b="0" u="none" dirty="0">
                <a:latin typeface="Open Sans" panose="020B0606030504020204"/>
              </a:rPr>
              <a:t> Do these colleges/universities accept A Levels? If so, are there any specific requirements, and is there anything you’d need in addition to A Levels to study abroad?</a:t>
            </a:r>
            <a:endParaRPr lang="en-GB" b="1"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6</a:t>
            </a:fld>
            <a:endParaRPr lang="en-GB"/>
          </a:p>
        </p:txBody>
      </p:sp>
    </p:spTree>
    <p:extLst>
      <p:ext uri="{BB962C8B-B14F-4D97-AF65-F5344CB8AC3E}">
        <p14:creationId xmlns:p14="http://schemas.microsoft.com/office/powerpoint/2010/main" val="481355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1200" u="none" dirty="0">
                <a:latin typeface="Open Sans" panose="020B0606030504020204"/>
              </a:rPr>
              <a:t>Students can use the </a:t>
            </a:r>
            <a:r>
              <a:rPr lang="en-GB" sz="1200" b="1" u="none" dirty="0">
                <a:latin typeface="Open Sans" panose="020B0606030504020204"/>
              </a:rPr>
              <a:t>Careers library </a:t>
            </a:r>
            <a:r>
              <a:rPr lang="en-GB" sz="1200" u="none" dirty="0">
                <a:latin typeface="Open Sans" panose="020B0606030504020204"/>
              </a:rPr>
              <a:t>to find out more about careers they may be interested in. Students should pay particular attention to the ‘Entry requirements’ section, and the labour market information for their area- are there going to be jobs available where they live, or might they have to move away?</a:t>
            </a:r>
          </a:p>
          <a:p>
            <a:endParaRPr lang="en-GB" sz="1200" u="none" dirty="0">
              <a:latin typeface="Open Sans" panose="020B0606030504020204"/>
            </a:endParaRPr>
          </a:p>
          <a:p>
            <a:r>
              <a:rPr lang="en-GB" sz="1200" u="none" dirty="0">
                <a:latin typeface="Open Sans" panose="020B0606030504020204"/>
              </a:rPr>
              <a:t>Once students have found some careers they like the look of, they can use the </a:t>
            </a:r>
            <a:r>
              <a:rPr lang="en-GB" sz="1200" b="1" u="none" dirty="0">
                <a:latin typeface="Open Sans" panose="020B0606030504020204"/>
              </a:rPr>
              <a:t>Subjects library</a:t>
            </a:r>
            <a:r>
              <a:rPr lang="en-GB" sz="1200" b="0" u="none" dirty="0">
                <a:latin typeface="Open Sans" panose="020B0606030504020204"/>
              </a:rPr>
              <a:t> to explore related university subjects.</a:t>
            </a:r>
          </a:p>
          <a:p>
            <a:endParaRPr lang="en-GB" sz="1200" u="none" dirty="0">
              <a:latin typeface="Open Sans" panose="020B0606030504020204"/>
            </a:endParaRPr>
          </a:p>
          <a:p>
            <a:r>
              <a:rPr lang="en-GB" sz="1200" u="none" dirty="0">
                <a:latin typeface="Open Sans" panose="020B0606030504020204"/>
              </a:rPr>
              <a:t>Once students have identified a pathway, they should use the Searching for opportunities tools to explore those pathways.</a:t>
            </a:r>
          </a:p>
          <a:p>
            <a:r>
              <a:rPr lang="en-GB" sz="1200" b="1" u="none" dirty="0">
                <a:latin typeface="Open Sans" panose="020B0606030504020204"/>
              </a:rPr>
              <a:t>Apprenticeships</a:t>
            </a:r>
            <a:r>
              <a:rPr lang="en-GB" sz="1200" u="none" dirty="0">
                <a:latin typeface="Open Sans" panose="020B0606030504020204"/>
              </a:rPr>
              <a:t>: Do they need particular A Levels to get into an apprenticeship in their chosen area?</a:t>
            </a:r>
          </a:p>
          <a:p>
            <a:r>
              <a:rPr lang="en-GB" sz="1200" b="1" u="none" dirty="0">
                <a:latin typeface="Open Sans" panose="020B0606030504020204"/>
              </a:rPr>
              <a:t>UK Universities:</a:t>
            </a:r>
            <a:r>
              <a:rPr lang="en-GB" sz="1200" u="none" dirty="0">
                <a:latin typeface="Open Sans" panose="020B0606030504020204"/>
              </a:rPr>
              <a:t> Do the courses that appeal to them require specific A Levels? These are sometimes known as Informed Choices… More on that later!</a:t>
            </a:r>
          </a:p>
          <a:p>
            <a:r>
              <a:rPr lang="en-GB" sz="1200" b="1" u="none" dirty="0">
                <a:latin typeface="Open Sans" panose="020B0606030504020204"/>
              </a:rPr>
              <a:t>Non-UK universities:</a:t>
            </a:r>
            <a:r>
              <a:rPr lang="en-GB" sz="1200" b="0" u="none" dirty="0">
                <a:latin typeface="Open Sans" panose="020B0606030504020204"/>
              </a:rPr>
              <a:t> Do these colleges/universities accept A Levels? If so, are there any specific requirements, and is there anything you’d need in addition to A Levels to study abroad?</a:t>
            </a:r>
            <a:endParaRPr lang="en-GB" b="1" u="none" dirty="0"/>
          </a:p>
          <a:p>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7</a:t>
            </a:fld>
            <a:endParaRPr lang="en-GB"/>
          </a:p>
        </p:txBody>
      </p:sp>
    </p:spTree>
    <p:extLst>
      <p:ext uri="{BB962C8B-B14F-4D97-AF65-F5344CB8AC3E}">
        <p14:creationId xmlns:p14="http://schemas.microsoft.com/office/powerpoint/2010/main" val="256396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From the Subjects library, students can use the </a:t>
            </a:r>
            <a:r>
              <a:rPr lang="en-GB" sz="2400" i="1" u="none" dirty="0">
                <a:latin typeface="Open Sans" panose="020B0606030504020204"/>
              </a:rPr>
              <a:t>Explore</a:t>
            </a:r>
            <a:r>
              <a:rPr lang="en-GB" sz="2400" i="0" u="none" dirty="0">
                <a:latin typeface="Open Sans" panose="020B0606030504020204"/>
              </a:rPr>
              <a:t> section to look at careers related to the university subject they’re exploring.</a:t>
            </a:r>
          </a:p>
          <a:p>
            <a:r>
              <a:rPr lang="en-GB" sz="2400" i="0" u="none" dirty="0">
                <a:latin typeface="Open Sans" panose="020B0606030504020204"/>
              </a:rPr>
              <a:t>Students should also look at the </a:t>
            </a:r>
            <a:r>
              <a:rPr lang="en-GB" sz="2400" i="1" u="none" dirty="0">
                <a:latin typeface="Open Sans" panose="020B0606030504020204"/>
              </a:rPr>
              <a:t>Getting in</a:t>
            </a:r>
            <a:r>
              <a:rPr lang="en-GB" sz="2400" i="0" u="none" dirty="0">
                <a:latin typeface="Open Sans" panose="020B0606030504020204"/>
              </a:rPr>
              <a:t> section to see if there are any qualifications typically needed for that degree area, although should remember that they need to look at the courses on the UK university search tool for specific entry requirements.</a:t>
            </a:r>
          </a:p>
          <a:p>
            <a:endParaRPr lang="en-GB" sz="2400" i="0" u="none" dirty="0">
              <a:latin typeface="Open Sans" panose="020B0606030504020204"/>
            </a:endParaRPr>
          </a:p>
          <a:p>
            <a:r>
              <a:rPr lang="en-GB" sz="1200" u="none" dirty="0">
                <a:latin typeface="Open Sans" panose="020B0606030504020204"/>
              </a:rPr>
              <a:t>Once students have identified a pathway, they should use the Searching for opportunities tools to explore those pathways.</a:t>
            </a:r>
          </a:p>
          <a:p>
            <a:r>
              <a:rPr lang="en-GB" sz="1200" b="1" u="none" dirty="0">
                <a:latin typeface="Open Sans" panose="020B0606030504020204"/>
              </a:rPr>
              <a:t>Apprenticeships</a:t>
            </a:r>
            <a:r>
              <a:rPr lang="en-GB" sz="1200" u="none" dirty="0">
                <a:latin typeface="Open Sans" panose="020B0606030504020204"/>
              </a:rPr>
              <a:t>: Do they need particular A Levels to get into an apprenticeship in their chosen area?</a:t>
            </a:r>
          </a:p>
          <a:p>
            <a:r>
              <a:rPr lang="en-GB" sz="1200" b="1" u="none" dirty="0">
                <a:latin typeface="Open Sans" panose="020B0606030504020204"/>
              </a:rPr>
              <a:t>UK Universities:</a:t>
            </a:r>
            <a:r>
              <a:rPr lang="en-GB" sz="1200" u="none" dirty="0">
                <a:latin typeface="Open Sans" panose="020B0606030504020204"/>
              </a:rPr>
              <a:t> Do the courses that appeal to them require specific A Levels? These are sometimes known as Informed Choices… More on that later!</a:t>
            </a:r>
          </a:p>
          <a:p>
            <a:r>
              <a:rPr lang="en-GB" sz="1200" b="1" u="none" dirty="0">
                <a:latin typeface="Open Sans" panose="020B0606030504020204"/>
              </a:rPr>
              <a:t>Non-UK universities:</a:t>
            </a:r>
            <a:r>
              <a:rPr lang="en-GB" sz="1200" b="0" u="none" dirty="0">
                <a:latin typeface="Open Sans" panose="020B0606030504020204"/>
              </a:rPr>
              <a:t> Do these colleges/universities accept A Levels? If so, are there any specific requirements, and is there anything you’d need in addition to A Levels to study abroad?</a:t>
            </a:r>
            <a:endParaRPr lang="en-GB" b="1" u="none" dirty="0"/>
          </a:p>
          <a:p>
            <a:endParaRPr lang="en-GB" u="none" dirty="0"/>
          </a:p>
        </p:txBody>
      </p:sp>
      <p:sp>
        <p:nvSpPr>
          <p:cNvPr id="4" name="Slide Number Placeholder 3"/>
          <p:cNvSpPr>
            <a:spLocks noGrp="1"/>
          </p:cNvSpPr>
          <p:nvPr>
            <p:ph type="sldNum" sz="quarter" idx="5"/>
          </p:nvPr>
        </p:nvSpPr>
        <p:spPr/>
        <p:txBody>
          <a:bodyPr/>
          <a:lstStyle/>
          <a:p>
            <a:fld id="{B70323D7-8D74-402A-B74C-D1093F83EA20}" type="slidenum">
              <a:rPr lang="en-GB" smtClean="0"/>
              <a:t>8</a:t>
            </a:fld>
            <a:endParaRPr lang="en-GB"/>
          </a:p>
        </p:txBody>
      </p:sp>
    </p:spTree>
    <p:extLst>
      <p:ext uri="{BB962C8B-B14F-4D97-AF65-F5344CB8AC3E}">
        <p14:creationId xmlns:p14="http://schemas.microsoft.com/office/powerpoint/2010/main" val="1602388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u="sng" dirty="0">
                <a:latin typeface="Open Sans" panose="020B0606030504020204"/>
              </a:rPr>
              <a:t>Teachers’ notes:</a:t>
            </a:r>
          </a:p>
          <a:p>
            <a:r>
              <a:rPr lang="en-GB" sz="2400" u="none" dirty="0">
                <a:latin typeface="Open Sans" panose="020B0606030504020204"/>
              </a:rPr>
              <a:t>Students should now work through the recommended tools taking 15 minutes to explore their potential next steps, writing down a list of A Levels that they could/should study depending on their chosen pathways.</a:t>
            </a:r>
          </a:p>
          <a:p>
            <a:endParaRPr lang="en-GB" sz="2400" u="none" dirty="0">
              <a:latin typeface="Open Sans" panose="020B0606030504020204"/>
            </a:endParaRPr>
          </a:p>
          <a:p>
            <a:r>
              <a:rPr lang="en-GB" sz="2400" b="1" u="none" dirty="0">
                <a:latin typeface="Open Sans" panose="020B0606030504020204"/>
              </a:rPr>
              <a:t>Class discussion:</a:t>
            </a:r>
            <a:endParaRPr lang="en-GB" sz="2400" b="0" u="none" dirty="0">
              <a:latin typeface="Open Sans" panose="020B0606030504020204"/>
            </a:endParaRPr>
          </a:p>
          <a:p>
            <a:r>
              <a:rPr lang="en-GB" sz="2400" b="0" u="none" dirty="0">
                <a:latin typeface="Open Sans" panose="020B0606030504020204"/>
              </a:rPr>
              <a:t>What have students discovered? Which career areas/degree areas have they been looking at, and what are the entry requirements? Have students found any particular courses they’re interested in, and do these courses require specific A Levels to get in?</a:t>
            </a:r>
            <a:endParaRPr lang="en-GB" sz="2400" b="1" u="none" dirty="0">
              <a:latin typeface="Open Sans" panose="020B0606030504020204"/>
            </a:endParaRPr>
          </a:p>
        </p:txBody>
      </p:sp>
      <p:sp>
        <p:nvSpPr>
          <p:cNvPr id="4" name="Slide Number Placeholder 3"/>
          <p:cNvSpPr>
            <a:spLocks noGrp="1"/>
          </p:cNvSpPr>
          <p:nvPr>
            <p:ph type="sldNum" sz="quarter" idx="5"/>
          </p:nvPr>
        </p:nvSpPr>
        <p:spPr/>
        <p:txBody>
          <a:bodyPr/>
          <a:lstStyle/>
          <a:p>
            <a:fld id="{B70323D7-8D74-402A-B74C-D1093F83EA20}" type="slidenum">
              <a:rPr lang="en-GB" smtClean="0"/>
              <a:t>9</a:t>
            </a:fld>
            <a:endParaRPr lang="en-GB"/>
          </a:p>
        </p:txBody>
      </p:sp>
    </p:spTree>
    <p:extLst>
      <p:ext uri="{BB962C8B-B14F-4D97-AF65-F5344CB8AC3E}">
        <p14:creationId xmlns:p14="http://schemas.microsoft.com/office/powerpoint/2010/main" val="118892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E173ECAF-29A6-42B4-B150-38BE3D615D6D}"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294091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73ECAF-29A6-42B4-B150-38BE3D615D6D}"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66265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73ECAF-29A6-42B4-B150-38BE3D615D6D}"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3693583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73ECAF-29A6-42B4-B150-38BE3D615D6D}"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3540394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173ECAF-29A6-42B4-B150-38BE3D615D6D}"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21736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173ECAF-29A6-42B4-B150-38BE3D615D6D}"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44422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173ECAF-29A6-42B4-B150-38BE3D615D6D}" type="datetimeFigureOut">
              <a:rPr lang="en-GB" smtClean="0"/>
              <a:t>11/05/2020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13050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E173ECAF-29A6-42B4-B150-38BE3D615D6D}" type="datetimeFigureOut">
              <a:rPr lang="en-GB" smtClean="0"/>
              <a:t>11/05/2020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86397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3ECAF-29A6-42B4-B150-38BE3D615D6D}" type="datetimeFigureOut">
              <a:rPr lang="en-GB" smtClean="0"/>
              <a:t>11/05/2020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28777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E173ECAF-29A6-42B4-B150-38BE3D615D6D}"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106182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E173ECAF-29A6-42B4-B150-38BE3D615D6D}"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863989-3DD5-4214-8B0C-41B3BA205069}" type="slidenum">
              <a:rPr lang="en-GB" smtClean="0"/>
              <a:t>‹#›</a:t>
            </a:fld>
            <a:endParaRPr lang="en-GB"/>
          </a:p>
        </p:txBody>
      </p:sp>
    </p:spTree>
    <p:extLst>
      <p:ext uri="{BB962C8B-B14F-4D97-AF65-F5344CB8AC3E}">
        <p14:creationId xmlns:p14="http://schemas.microsoft.com/office/powerpoint/2010/main" val="709968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3ECAF-29A6-42B4-B150-38BE3D615D6D}" type="datetimeFigureOut">
              <a:rPr lang="en-GB" smtClean="0"/>
              <a:t>11/05/2020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63989-3DD5-4214-8B0C-41B3BA205069}" type="slidenum">
              <a:rPr lang="en-GB" smtClean="0"/>
              <a:t>‹#›</a:t>
            </a:fld>
            <a:endParaRPr lang="en-GB"/>
          </a:p>
        </p:txBody>
      </p:sp>
    </p:spTree>
    <p:extLst>
      <p:ext uri="{BB962C8B-B14F-4D97-AF65-F5344CB8AC3E}">
        <p14:creationId xmlns:p14="http://schemas.microsoft.com/office/powerpoint/2010/main" val="3896461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lse.ac.uk/study-at-lse/Undergraduate/Prospective-Students/How-to-Apply/Admissions-Information" TargetMode="External"/><Relationship Id="rId4" Type="http://schemas.openxmlformats.org/officeDocument/2006/relationships/hyperlink" Target="https://www.sheffield.ac.uk/undergraduate/apply/alevel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2357BF6-7D89-4079-8F91-FB58423D18EB}"/>
              </a:ext>
            </a:extLst>
          </p:cNvPr>
          <p:cNvSpPr txBox="1"/>
          <p:nvPr/>
        </p:nvSpPr>
        <p:spPr>
          <a:xfrm>
            <a:off x="1631576" y="3155576"/>
            <a:ext cx="8928848" cy="954107"/>
          </a:xfrm>
          <a:prstGeom prst="rect">
            <a:avLst/>
          </a:prstGeom>
          <a:noFill/>
        </p:spPr>
        <p:txBody>
          <a:bodyPr wrap="square" rtlCol="0">
            <a:spAutoFit/>
          </a:bodyPr>
          <a:lstStyle/>
          <a:p>
            <a:r>
              <a:rPr lang="en-GB" sz="5600" dirty="0">
                <a:solidFill>
                  <a:schemeClr val="bg1"/>
                </a:solidFill>
                <a:latin typeface="Open Sans" panose="020B0606030504020204"/>
              </a:rPr>
              <a:t>A- Level Choices</a:t>
            </a:r>
          </a:p>
        </p:txBody>
      </p:sp>
    </p:spTree>
    <p:extLst>
      <p:ext uri="{BB962C8B-B14F-4D97-AF65-F5344CB8AC3E}">
        <p14:creationId xmlns:p14="http://schemas.microsoft.com/office/powerpoint/2010/main" val="161138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Informed choices</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3085204"/>
          </a:xfrm>
          <a:prstGeom prst="rect">
            <a:avLst/>
          </a:prstGeom>
          <a:noFill/>
        </p:spPr>
        <p:txBody>
          <a:bodyPr wrap="square" rtlCol="0">
            <a:spAutoFit/>
          </a:bodyPr>
          <a:lstStyle/>
          <a:p>
            <a:pPr>
              <a:lnSpc>
                <a:spcPct val="150000"/>
              </a:lnSpc>
            </a:pPr>
            <a:r>
              <a:rPr lang="en-US" sz="2200" dirty="0">
                <a:latin typeface="Open Sans" panose="020B0606030504020204" pitchFamily="34" charset="0"/>
                <a:ea typeface="Open Sans" panose="020B0606030504020204" pitchFamily="34" charset="0"/>
                <a:cs typeface="Open Sans" panose="020B0606030504020204" pitchFamily="34" charset="0"/>
              </a:rPr>
              <a:t>Even if some courses do not require subject-specific A Levels, some universities would prefer you to have related A Level subjects to the degree course you would like to study. The Russell Group calls this </a:t>
            </a:r>
            <a:r>
              <a:rPr lang="en-US" sz="2200" i="1" dirty="0">
                <a:latin typeface="Open Sans" panose="020B0606030504020204" pitchFamily="34" charset="0"/>
                <a:ea typeface="Open Sans" panose="020B0606030504020204" pitchFamily="34" charset="0"/>
                <a:cs typeface="Open Sans" panose="020B0606030504020204" pitchFamily="34" charset="0"/>
              </a:rPr>
              <a:t>Informed Choices</a:t>
            </a:r>
            <a:r>
              <a:rPr lang="en-US" sz="2200" dirty="0">
                <a:latin typeface="Open Sans" panose="020B0606030504020204" pitchFamily="34" charset="0"/>
                <a:ea typeface="Open Sans" panose="020B0606030504020204" pitchFamily="34" charset="0"/>
                <a:cs typeface="Open Sans" panose="020B0606030504020204" pitchFamily="34" charset="0"/>
              </a:rPr>
              <a:t>.</a:t>
            </a:r>
          </a:p>
          <a:p>
            <a:pPr>
              <a:lnSpc>
                <a:spcPct val="150000"/>
              </a:lnSpc>
            </a:pPr>
            <a:endParaRPr lang="en-US" sz="22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r>
              <a:rPr lang="en-US" sz="2200" dirty="0">
                <a:latin typeface="Open Sans" panose="020B0606030504020204" pitchFamily="34" charset="0"/>
                <a:ea typeface="Open Sans" panose="020B0606030504020204" pitchFamily="34" charset="0"/>
                <a:cs typeface="Open Sans" panose="020B0606030504020204" pitchFamily="34" charset="0"/>
              </a:rPr>
              <a:t>Understanding which subjects could support future degree courses will ensure you are able to keep your options open. </a:t>
            </a:r>
          </a:p>
        </p:txBody>
      </p:sp>
    </p:spTree>
    <p:extLst>
      <p:ext uri="{BB962C8B-B14F-4D97-AF65-F5344CB8AC3E}">
        <p14:creationId xmlns:p14="http://schemas.microsoft.com/office/powerpoint/2010/main" val="184134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What is a Russell Group university?</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4608698"/>
          </a:xfrm>
          <a:prstGeom prst="rect">
            <a:avLst/>
          </a:prstGeom>
          <a:noFill/>
        </p:spPr>
        <p:txBody>
          <a:bodyPr wrap="square" rtlCol="0">
            <a:spAutoFit/>
          </a:bodyPr>
          <a:lstStyle/>
          <a:p>
            <a:pPr>
              <a:lnSpc>
                <a:spcPct val="150000"/>
              </a:lnSpc>
            </a:pPr>
            <a:r>
              <a:rPr lang="en-GB" sz="2200" dirty="0">
                <a:latin typeface="Open Sans" panose="020B0606030504020204"/>
              </a:rPr>
              <a:t>The Russell Group is a group of 24 UK research-intensive universities.</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These universities tend to rank highly in academic league tables and some see them as the ‘gold standard’ of university education.</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Does that mean you should be applying to one? Not necessarily! </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Finding the right university </a:t>
            </a:r>
            <a:r>
              <a:rPr lang="en-GB" sz="2200" i="1" dirty="0">
                <a:latin typeface="Open Sans" panose="020B0606030504020204"/>
              </a:rPr>
              <a:t>for you </a:t>
            </a:r>
            <a:r>
              <a:rPr lang="en-GB" sz="2200" dirty="0">
                <a:latin typeface="Open Sans" panose="020B0606030504020204"/>
              </a:rPr>
              <a:t>is much like finding a good pair of shoes. You have to find the right fit!</a:t>
            </a:r>
          </a:p>
        </p:txBody>
      </p:sp>
    </p:spTree>
    <p:extLst>
      <p:ext uri="{BB962C8B-B14F-4D97-AF65-F5344CB8AC3E}">
        <p14:creationId xmlns:p14="http://schemas.microsoft.com/office/powerpoint/2010/main" val="303558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Are there any A Levels I </a:t>
            </a:r>
            <a:r>
              <a:rPr lang="en-GB" sz="3200" b="1" i="1" dirty="0">
                <a:latin typeface="Open Sans" panose="020B0606030504020204"/>
              </a:rPr>
              <a:t>shouldn’t </a:t>
            </a:r>
            <a:r>
              <a:rPr lang="en-GB" sz="3200" b="1" dirty="0">
                <a:latin typeface="Open Sans" panose="020B0606030504020204"/>
              </a:rPr>
              <a:t>study?</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3593035"/>
          </a:xfrm>
          <a:prstGeom prst="rect">
            <a:avLst/>
          </a:prstGeom>
          <a:noFill/>
        </p:spPr>
        <p:txBody>
          <a:bodyPr wrap="square" rtlCol="0">
            <a:spAutoFit/>
          </a:bodyPr>
          <a:lstStyle/>
          <a:p>
            <a:pPr>
              <a:lnSpc>
                <a:spcPct val="150000"/>
              </a:lnSpc>
            </a:pPr>
            <a:r>
              <a:rPr lang="en-GB" sz="2200" dirty="0">
                <a:latin typeface="Open Sans" panose="020B0606030504020204"/>
              </a:rPr>
              <a:t>In short, not necessarily. It all depends on what you want to study, and where.</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But – there are some subjects that some universities and courses prefer you not to have studied, or won’t allow them to be counted towards your UCAS score.</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Examples of these are </a:t>
            </a:r>
            <a:r>
              <a:rPr lang="en-GB" sz="2200" dirty="0">
                <a:latin typeface="Open Sans" panose="020B0606030504020204"/>
                <a:hlinkClick r:id="rId4"/>
              </a:rPr>
              <a:t>University of Sheffield</a:t>
            </a:r>
            <a:r>
              <a:rPr lang="en-GB" sz="2200" dirty="0">
                <a:latin typeface="Open Sans" panose="020B0606030504020204"/>
              </a:rPr>
              <a:t>, and </a:t>
            </a:r>
            <a:r>
              <a:rPr lang="en-GB" sz="2200" dirty="0">
                <a:latin typeface="Open Sans" panose="020B0606030504020204"/>
                <a:hlinkClick r:id="rId5"/>
              </a:rPr>
              <a:t>London School of Economics</a:t>
            </a:r>
            <a:r>
              <a:rPr lang="en-GB" sz="2200" dirty="0">
                <a:latin typeface="Open Sans" panose="020B0606030504020204"/>
              </a:rPr>
              <a:t>. Check specific courses for their requirements.</a:t>
            </a:r>
          </a:p>
        </p:txBody>
      </p:sp>
    </p:spTree>
    <p:extLst>
      <p:ext uri="{BB962C8B-B14F-4D97-AF65-F5344CB8AC3E}">
        <p14:creationId xmlns:p14="http://schemas.microsoft.com/office/powerpoint/2010/main" val="341491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err="1">
                <a:latin typeface="Open Sans" panose="020B0606030504020204"/>
              </a:rPr>
              <a:t>Unifrog</a:t>
            </a:r>
            <a:r>
              <a:rPr lang="en-GB" sz="3200" b="1" dirty="0">
                <a:latin typeface="Open Sans" panose="020B0606030504020204"/>
              </a:rPr>
              <a:t> task!</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4608698"/>
          </a:xfrm>
          <a:prstGeom prst="rect">
            <a:avLst/>
          </a:prstGeom>
          <a:noFill/>
        </p:spPr>
        <p:txBody>
          <a:bodyPr wrap="square" rtlCol="0">
            <a:spAutoFit/>
          </a:bodyPr>
          <a:lstStyle/>
          <a:p>
            <a:pPr>
              <a:lnSpc>
                <a:spcPct val="150000"/>
              </a:lnSpc>
            </a:pPr>
            <a:r>
              <a:rPr lang="en-GB" sz="2200" dirty="0">
                <a:latin typeface="Open Sans" panose="020B0606030504020204"/>
              </a:rPr>
              <a:t>So you now have an idea of some of the A Levels you’d be interested in studying.</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Enter three of these into the Subjects boxes on the </a:t>
            </a:r>
            <a:r>
              <a:rPr lang="en-GB" sz="2200" b="1" dirty="0">
                <a:latin typeface="Open Sans" panose="020B0606030504020204"/>
              </a:rPr>
              <a:t>Subjects library </a:t>
            </a:r>
            <a:r>
              <a:rPr lang="en-GB" sz="2200" dirty="0">
                <a:latin typeface="Open Sans" panose="020B0606030504020204"/>
              </a:rPr>
              <a:t>– Which degrees could you study with these?</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Write them on your mind map, with some reasons for each about why you would study them.</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You can do this as many times as you like, with different combinations of A Levels!</a:t>
            </a:r>
          </a:p>
        </p:txBody>
      </p:sp>
    </p:spTree>
    <p:extLst>
      <p:ext uri="{BB962C8B-B14F-4D97-AF65-F5344CB8AC3E}">
        <p14:creationId xmlns:p14="http://schemas.microsoft.com/office/powerpoint/2010/main" val="70138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48C6B96-9C15-4A7F-ACAF-2AFACBD35B18}"/>
              </a:ext>
            </a:extLst>
          </p:cNvPr>
          <p:cNvSpPr/>
          <p:nvPr/>
        </p:nvSpPr>
        <p:spPr>
          <a:xfrm>
            <a:off x="4239658" y="3244334"/>
            <a:ext cx="3712683" cy="369332"/>
          </a:xfrm>
          <a:prstGeom prst="rect">
            <a:avLst/>
          </a:prstGeom>
        </p:spPr>
        <p:txBody>
          <a:bodyPr wrap="none">
            <a:spAutoFit/>
          </a:bodyPr>
          <a:lstStyle/>
          <a:p>
            <a:pPr algn="ctr"/>
            <a:r>
              <a:rPr lang="en-GB" dirty="0">
                <a:solidFill>
                  <a:schemeClr val="bg1"/>
                </a:solidFill>
                <a:latin typeface="Open Sans" panose="020B0606030504020204" pitchFamily="34" charset="0"/>
                <a:ea typeface="Open Sans" panose="020B0606030504020204" pitchFamily="34" charset="0"/>
                <a:cs typeface="Open Sans" panose="020B0606030504020204" pitchFamily="34" charset="0"/>
              </a:rPr>
              <a:t>I know what course I want to study</a:t>
            </a:r>
          </a:p>
        </p:txBody>
      </p:sp>
      <p:sp>
        <p:nvSpPr>
          <p:cNvPr id="3" name="Rectangle 2">
            <a:extLst>
              <a:ext uri="{FF2B5EF4-FFF2-40B4-BE49-F238E27FC236}">
                <a16:creationId xmlns:a16="http://schemas.microsoft.com/office/drawing/2014/main" id="{4AFC4BB4-C379-40EC-95D6-40DCD6B7B527}"/>
              </a:ext>
            </a:extLst>
          </p:cNvPr>
          <p:cNvSpPr/>
          <p:nvPr/>
        </p:nvSpPr>
        <p:spPr>
          <a:xfrm>
            <a:off x="4239658" y="3244334"/>
            <a:ext cx="3712683" cy="369332"/>
          </a:xfrm>
          <a:prstGeom prst="rect">
            <a:avLst/>
          </a:prstGeom>
        </p:spPr>
        <p:txBody>
          <a:bodyPr wrap="none">
            <a:spAutoFit/>
          </a:bodyPr>
          <a:lstStyle/>
          <a:p>
            <a:pPr algn="ctr"/>
            <a:r>
              <a:rPr lang="en-GB" dirty="0">
                <a:solidFill>
                  <a:schemeClr val="bg1"/>
                </a:solidFill>
                <a:latin typeface="Open Sans" panose="020B0606030504020204" pitchFamily="34" charset="0"/>
                <a:ea typeface="Open Sans" panose="020B0606030504020204" pitchFamily="34" charset="0"/>
                <a:cs typeface="Open Sans" panose="020B0606030504020204" pitchFamily="34" charset="0"/>
              </a:rPr>
              <a:t>I know what course I want to study</a:t>
            </a:r>
          </a:p>
        </p:txBody>
      </p:sp>
      <p:sp>
        <p:nvSpPr>
          <p:cNvPr id="12" name="TextBox 11">
            <a:extLst>
              <a:ext uri="{FF2B5EF4-FFF2-40B4-BE49-F238E27FC236}">
                <a16:creationId xmlns:a16="http://schemas.microsoft.com/office/drawing/2014/main" id="{643F419B-C47F-3B49-A879-8DF0D7E530D5}"/>
              </a:ext>
            </a:extLst>
          </p:cNvPr>
          <p:cNvSpPr txBox="1"/>
          <p:nvPr/>
        </p:nvSpPr>
        <p:spPr>
          <a:xfrm>
            <a:off x="179293" y="439993"/>
            <a:ext cx="11743765" cy="584775"/>
          </a:xfrm>
          <a:prstGeom prst="rect">
            <a:avLst/>
          </a:prstGeom>
          <a:noFill/>
        </p:spPr>
        <p:txBody>
          <a:bodyPr wrap="square" rtlCol="0">
            <a:spAutoFit/>
          </a:bodyPr>
          <a:lstStyle/>
          <a:p>
            <a:r>
              <a:rPr lang="en-GB" sz="3200" b="1" dirty="0">
                <a:latin typeface="Open Sans" panose="020B0606030504020204" pitchFamily="34" charset="0"/>
                <a:ea typeface="Open Sans" panose="020B0606030504020204" pitchFamily="34" charset="0"/>
                <a:cs typeface="Open Sans" panose="020B0606030504020204" pitchFamily="34" charset="0"/>
              </a:rPr>
              <a:t>Plenary</a:t>
            </a:r>
            <a:endParaRPr lang="en-GB" sz="3200" b="1" dirty="0">
              <a:latin typeface="Open Sans" panose="020B0606030504020204"/>
            </a:endParaRPr>
          </a:p>
        </p:txBody>
      </p:sp>
      <p:sp>
        <p:nvSpPr>
          <p:cNvPr id="16" name="TextBox 15">
            <a:extLst>
              <a:ext uri="{FF2B5EF4-FFF2-40B4-BE49-F238E27FC236}">
                <a16:creationId xmlns:a16="http://schemas.microsoft.com/office/drawing/2014/main" id="{2E79A63C-C6C5-4C13-BA0A-1A3160B582BE}"/>
              </a:ext>
            </a:extLst>
          </p:cNvPr>
          <p:cNvSpPr txBox="1"/>
          <p:nvPr/>
        </p:nvSpPr>
        <p:spPr>
          <a:xfrm>
            <a:off x="224117" y="1214374"/>
            <a:ext cx="11743765" cy="4100866"/>
          </a:xfrm>
          <a:prstGeom prst="rect">
            <a:avLst/>
          </a:prstGeom>
          <a:noFill/>
        </p:spPr>
        <p:txBody>
          <a:bodyPr wrap="square" rtlCol="0">
            <a:spAutoFit/>
          </a:bodyPr>
          <a:lstStyle/>
          <a:p>
            <a:pPr>
              <a:lnSpc>
                <a:spcPct val="150000"/>
              </a:lnSpc>
            </a:pPr>
            <a:r>
              <a:rPr lang="en-GB" sz="2200" dirty="0">
                <a:latin typeface="Open Sans" panose="020B0606030504020204" pitchFamily="34" charset="0"/>
                <a:ea typeface="Open Sans" panose="020B0606030504020204" pitchFamily="34" charset="0"/>
                <a:cs typeface="Open Sans" panose="020B0606030504020204" pitchFamily="34" charset="0"/>
              </a:rPr>
              <a:t>Consider this:</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algn="ctr">
              <a:lnSpc>
                <a:spcPct val="150000"/>
              </a:lnSpc>
            </a:pPr>
            <a:r>
              <a:rPr lang="en-GB" sz="2200" i="1" dirty="0">
                <a:latin typeface="Open Sans" panose="020B0606030504020204" pitchFamily="34" charset="0"/>
                <a:ea typeface="Open Sans" panose="020B0606030504020204" pitchFamily="34" charset="0"/>
                <a:cs typeface="Open Sans" panose="020B0606030504020204" pitchFamily="34" charset="0"/>
              </a:rPr>
              <a:t>“My A Level choices will directly impact the career I will go into.”</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r>
              <a:rPr lang="en-GB" sz="2200" dirty="0">
                <a:latin typeface="Open Sans" panose="020B0606030504020204" pitchFamily="34" charset="0"/>
                <a:ea typeface="Open Sans" panose="020B0606030504020204" pitchFamily="34" charset="0"/>
                <a:cs typeface="Open Sans" panose="020B0606030504020204" pitchFamily="34" charset="0"/>
              </a:rPr>
              <a:t>Do you think this is the case?</a:t>
            </a:r>
          </a:p>
          <a:p>
            <a:pPr marL="342900" indent="-342900">
              <a:lnSpc>
                <a:spcPct val="150000"/>
              </a:lnSpc>
              <a:buFont typeface="Arial" panose="020B0604020202020204" pitchFamily="34" charset="0"/>
              <a:buChar char="•"/>
            </a:pPr>
            <a:r>
              <a:rPr lang="en-GB" sz="2200" dirty="0">
                <a:latin typeface="Open Sans" panose="020B0606030504020204" pitchFamily="34" charset="0"/>
                <a:ea typeface="Open Sans" panose="020B0606030504020204" pitchFamily="34" charset="0"/>
                <a:cs typeface="Open Sans" panose="020B0606030504020204" pitchFamily="34" charset="0"/>
              </a:rPr>
              <a:t>Have your views changed since you thought about this at the start of the session?</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24849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28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03DC7F0-F733-4AA8-B5E1-895F12DEDE81}"/>
              </a:ext>
            </a:extLst>
          </p:cNvPr>
          <p:cNvSpPr txBox="1"/>
          <p:nvPr/>
        </p:nvSpPr>
        <p:spPr>
          <a:xfrm>
            <a:off x="224116" y="424693"/>
            <a:ext cx="11743765" cy="584775"/>
          </a:xfrm>
          <a:prstGeom prst="rect">
            <a:avLst/>
          </a:prstGeom>
          <a:noFill/>
        </p:spPr>
        <p:txBody>
          <a:bodyPr wrap="square" rtlCol="0">
            <a:spAutoFit/>
          </a:bodyPr>
          <a:lstStyle/>
          <a:p>
            <a:r>
              <a:rPr lang="en-GB" sz="3200" b="1" dirty="0">
                <a:latin typeface="Open Sans" panose="020B0606030504020204"/>
              </a:rPr>
              <a:t>A Level Choices </a:t>
            </a:r>
          </a:p>
        </p:txBody>
      </p:sp>
      <p:sp>
        <p:nvSpPr>
          <p:cNvPr id="7" name="TextBox 6">
            <a:extLst>
              <a:ext uri="{FF2B5EF4-FFF2-40B4-BE49-F238E27FC236}">
                <a16:creationId xmlns:a16="http://schemas.microsoft.com/office/drawing/2014/main" id="{3E484326-79ED-4576-9696-E307568EB5AD}"/>
              </a:ext>
            </a:extLst>
          </p:cNvPr>
          <p:cNvSpPr txBox="1"/>
          <p:nvPr/>
        </p:nvSpPr>
        <p:spPr>
          <a:xfrm>
            <a:off x="224117" y="1214374"/>
            <a:ext cx="11743765" cy="3076227"/>
          </a:xfrm>
          <a:prstGeom prst="rect">
            <a:avLst/>
          </a:prstGeom>
          <a:noFill/>
        </p:spPr>
        <p:txBody>
          <a:bodyPr wrap="square" rtlCol="0">
            <a:spAutoFit/>
          </a:bodyPr>
          <a:lstStyle/>
          <a:p>
            <a:pPr>
              <a:lnSpc>
                <a:spcPct val="150000"/>
              </a:lnSpc>
            </a:pPr>
            <a:r>
              <a:rPr lang="en-GB" sz="2200" dirty="0">
                <a:latin typeface="Open Sans" panose="020B0606030504020204" pitchFamily="34" charset="0"/>
                <a:ea typeface="Open Sans" panose="020B0606030504020204" pitchFamily="34" charset="0"/>
                <a:cs typeface="Open Sans" panose="020B0606030504020204" pitchFamily="34" charset="0"/>
              </a:rPr>
              <a:t>Consider this:</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algn="ctr">
              <a:lnSpc>
                <a:spcPct val="150000"/>
              </a:lnSpc>
            </a:pPr>
            <a:r>
              <a:rPr lang="en-GB" sz="2200" i="1" dirty="0">
                <a:latin typeface="Open Sans" panose="020B0606030504020204" pitchFamily="34" charset="0"/>
                <a:ea typeface="Open Sans" panose="020B0606030504020204" pitchFamily="34" charset="0"/>
                <a:cs typeface="Open Sans" panose="020B0606030504020204" pitchFamily="34" charset="0"/>
              </a:rPr>
              <a:t>“My A Level choices will directly impact the career I will go into.”</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a:p>
            <a:pPr marL="342900" indent="-342900">
              <a:lnSpc>
                <a:spcPct val="150000"/>
              </a:lnSpc>
              <a:buFont typeface="Arial" panose="020B0604020202020204" pitchFamily="34" charset="0"/>
              <a:buChar char="•"/>
            </a:pPr>
            <a:r>
              <a:rPr lang="en-GB" sz="2200" dirty="0">
                <a:latin typeface="Open Sans" panose="020B0606030504020204" pitchFamily="34" charset="0"/>
                <a:ea typeface="Open Sans" panose="020B0606030504020204" pitchFamily="34" charset="0"/>
                <a:cs typeface="Open Sans" panose="020B0606030504020204" pitchFamily="34" charset="0"/>
              </a:rPr>
              <a:t>What do you think about this statement? Do you agree/disagree with it? Why?</a:t>
            </a:r>
          </a:p>
          <a:p>
            <a:pPr>
              <a:lnSpc>
                <a:spcPct val="150000"/>
              </a:lnSpc>
            </a:pPr>
            <a:endParaRPr lang="en-GB" sz="2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5420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In today’s session…</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2704330"/>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GB" sz="2200" dirty="0">
                <a:latin typeface="Open Sans" panose="020B0606030504020204"/>
              </a:rPr>
              <a:t>Why should you do A Levels?</a:t>
            </a:r>
          </a:p>
          <a:p>
            <a:pPr marL="342900" indent="-342900">
              <a:lnSpc>
                <a:spcPct val="200000"/>
              </a:lnSpc>
              <a:buFont typeface="Arial" panose="020B0604020202020204" pitchFamily="34" charset="0"/>
              <a:buChar char="•"/>
            </a:pPr>
            <a:r>
              <a:rPr lang="en-GB" sz="2200" dirty="0">
                <a:latin typeface="Open Sans" panose="020B0606030504020204"/>
              </a:rPr>
              <a:t>Making good A Level choices</a:t>
            </a:r>
          </a:p>
          <a:p>
            <a:pPr marL="342900" indent="-342900">
              <a:lnSpc>
                <a:spcPct val="200000"/>
              </a:lnSpc>
              <a:buFont typeface="Arial" panose="020B0604020202020204" pitchFamily="34" charset="0"/>
              <a:buChar char="•"/>
            </a:pPr>
            <a:r>
              <a:rPr lang="en-GB" sz="2200" dirty="0">
                <a:latin typeface="Open Sans" panose="020B0606030504020204"/>
              </a:rPr>
              <a:t>Informed choices &amp; the Russell Group</a:t>
            </a:r>
          </a:p>
          <a:p>
            <a:pPr marL="342900" indent="-342900">
              <a:lnSpc>
                <a:spcPct val="200000"/>
              </a:lnSpc>
              <a:buFont typeface="Arial" panose="020B0604020202020204" pitchFamily="34" charset="0"/>
              <a:buChar char="•"/>
            </a:pPr>
            <a:r>
              <a:rPr lang="en-GB" sz="2200" dirty="0">
                <a:latin typeface="Open Sans" panose="020B0606030504020204"/>
              </a:rPr>
              <a:t>Are there any A Levels that universities don’t like?</a:t>
            </a:r>
          </a:p>
        </p:txBody>
      </p:sp>
    </p:spTree>
    <p:extLst>
      <p:ext uri="{BB962C8B-B14F-4D97-AF65-F5344CB8AC3E}">
        <p14:creationId xmlns:p14="http://schemas.microsoft.com/office/powerpoint/2010/main" val="33045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Why study A Levels?</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3381439"/>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GB" sz="2200" dirty="0">
                <a:latin typeface="Open Sans" panose="020B0606030504020204"/>
              </a:rPr>
              <a:t>Important for admission to university</a:t>
            </a:r>
          </a:p>
          <a:p>
            <a:pPr marL="342900" indent="-342900">
              <a:lnSpc>
                <a:spcPct val="200000"/>
              </a:lnSpc>
              <a:buFont typeface="Arial" panose="020B0604020202020204" pitchFamily="34" charset="0"/>
              <a:buChar char="•"/>
            </a:pPr>
            <a:r>
              <a:rPr lang="en-GB" sz="2200" dirty="0">
                <a:latin typeface="Open Sans" panose="020B0606030504020204"/>
              </a:rPr>
              <a:t>Widely recognised by employers around the world</a:t>
            </a:r>
          </a:p>
          <a:p>
            <a:pPr marL="342900" indent="-342900">
              <a:lnSpc>
                <a:spcPct val="200000"/>
              </a:lnSpc>
              <a:buFont typeface="Arial" panose="020B0604020202020204" pitchFamily="34" charset="0"/>
              <a:buChar char="•"/>
            </a:pPr>
            <a:r>
              <a:rPr lang="en-GB" sz="2200" dirty="0">
                <a:latin typeface="Open Sans" panose="020B0606030504020204"/>
              </a:rPr>
              <a:t>Allow you to focus on a few subjects before studying at a higher level</a:t>
            </a:r>
          </a:p>
          <a:p>
            <a:pPr marL="342900" indent="-342900">
              <a:lnSpc>
                <a:spcPct val="200000"/>
              </a:lnSpc>
              <a:buFont typeface="Arial" panose="020B0604020202020204" pitchFamily="34" charset="0"/>
              <a:buChar char="•"/>
            </a:pPr>
            <a:r>
              <a:rPr lang="en-GB" sz="2200" dirty="0">
                <a:latin typeface="Open Sans" panose="020B0606030504020204"/>
              </a:rPr>
              <a:t>Allow you to explore a few subjects before you make a decision on what to study or do as a career</a:t>
            </a:r>
          </a:p>
        </p:txBody>
      </p:sp>
    </p:spTree>
    <p:extLst>
      <p:ext uri="{BB962C8B-B14F-4D97-AF65-F5344CB8AC3E}">
        <p14:creationId xmlns:p14="http://schemas.microsoft.com/office/powerpoint/2010/main" val="128504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How to make good choices</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4608698"/>
          </a:xfrm>
          <a:prstGeom prst="rect">
            <a:avLst/>
          </a:prstGeom>
          <a:noFill/>
        </p:spPr>
        <p:txBody>
          <a:bodyPr wrap="square" rtlCol="0">
            <a:spAutoFit/>
          </a:bodyPr>
          <a:lstStyle/>
          <a:p>
            <a:pPr>
              <a:lnSpc>
                <a:spcPct val="150000"/>
              </a:lnSpc>
            </a:pPr>
            <a:r>
              <a:rPr lang="en-GB" sz="2200" dirty="0">
                <a:latin typeface="Open Sans" panose="020B0606030504020204"/>
              </a:rPr>
              <a:t>There can be a lot of pressure to make good choices at A Level, but where do you start?!</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It all begins with a question… Do you know which career you want to do in the future?</a:t>
            </a:r>
          </a:p>
          <a:p>
            <a:pPr>
              <a:lnSpc>
                <a:spcPct val="150000"/>
              </a:lnSpc>
            </a:pPr>
            <a:endParaRPr lang="en-GB" sz="2200" dirty="0">
              <a:latin typeface="Open Sans" panose="020B0606030504020204"/>
            </a:endParaRPr>
          </a:p>
          <a:p>
            <a:pPr>
              <a:lnSpc>
                <a:spcPct val="150000"/>
              </a:lnSpc>
            </a:pPr>
            <a:endParaRPr lang="en-GB" sz="2200" dirty="0">
              <a:latin typeface="Open Sans" panose="020B0606030504020204"/>
            </a:endParaRPr>
          </a:p>
          <a:p>
            <a:pPr>
              <a:lnSpc>
                <a:spcPct val="150000"/>
              </a:lnSpc>
            </a:pPr>
            <a:endParaRPr lang="en-GB" sz="2200" dirty="0">
              <a:latin typeface="Open Sans" panose="020B0606030504020204"/>
            </a:endParaRPr>
          </a:p>
          <a:p>
            <a:pPr>
              <a:lnSpc>
                <a:spcPct val="150000"/>
              </a:lnSpc>
            </a:pPr>
            <a:endParaRPr lang="en-GB" sz="2200" dirty="0">
              <a:latin typeface="Open Sans" panose="020B0606030504020204"/>
            </a:endParaRP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Click the boxes to explore the options!</a:t>
            </a:r>
          </a:p>
        </p:txBody>
      </p:sp>
      <p:sp>
        <p:nvSpPr>
          <p:cNvPr id="4" name="TextBox 3">
            <a:hlinkClick r:id="rId4" action="ppaction://hlinksldjump"/>
            <a:extLst>
              <a:ext uri="{FF2B5EF4-FFF2-40B4-BE49-F238E27FC236}">
                <a16:creationId xmlns:a16="http://schemas.microsoft.com/office/drawing/2014/main" id="{72735DFC-25D5-4029-B260-B6E01820AF34}"/>
              </a:ext>
            </a:extLst>
          </p:cNvPr>
          <p:cNvSpPr txBox="1"/>
          <p:nvPr/>
        </p:nvSpPr>
        <p:spPr>
          <a:xfrm>
            <a:off x="585535" y="3601997"/>
            <a:ext cx="3020345" cy="1107996"/>
          </a:xfrm>
          <a:prstGeom prst="rect">
            <a:avLst/>
          </a:prstGeom>
          <a:noFill/>
          <a:ln>
            <a:solidFill>
              <a:schemeClr val="tx1"/>
            </a:solidFill>
          </a:ln>
        </p:spPr>
        <p:txBody>
          <a:bodyPr wrap="square" rtlCol="0">
            <a:spAutoFit/>
          </a:bodyPr>
          <a:lstStyle/>
          <a:p>
            <a:pPr algn="ctr"/>
            <a:r>
              <a:rPr lang="en-US" sz="2200" dirty="0">
                <a:latin typeface="Open Sans" panose="020B0606030504020204" pitchFamily="34" charset="0"/>
                <a:ea typeface="Open Sans" panose="020B0606030504020204" pitchFamily="34" charset="0"/>
                <a:cs typeface="Open Sans" panose="020B0606030504020204" pitchFamily="34" charset="0"/>
              </a:rPr>
              <a:t>I </a:t>
            </a:r>
            <a:r>
              <a:rPr lang="en-US" sz="2200" b="1" dirty="0">
                <a:latin typeface="Open Sans" panose="020B0606030504020204" pitchFamily="34" charset="0"/>
                <a:ea typeface="Open Sans" panose="020B0606030504020204" pitchFamily="34" charset="0"/>
                <a:cs typeface="Open Sans" panose="020B0606030504020204" pitchFamily="34" charset="0"/>
              </a:rPr>
              <a:t>know exactly </a:t>
            </a:r>
            <a:r>
              <a:rPr lang="en-US" sz="2200" dirty="0">
                <a:latin typeface="Open Sans" panose="020B0606030504020204" pitchFamily="34" charset="0"/>
                <a:ea typeface="Open Sans" panose="020B0606030504020204" pitchFamily="34" charset="0"/>
                <a:cs typeface="Open Sans" panose="020B0606030504020204" pitchFamily="34" charset="0"/>
              </a:rPr>
              <a:t>what I want to do as my future career</a:t>
            </a:r>
          </a:p>
        </p:txBody>
      </p:sp>
      <p:sp>
        <p:nvSpPr>
          <p:cNvPr id="5" name="TextBox 4">
            <a:hlinkClick r:id="rId5" action="ppaction://hlinksldjump"/>
            <a:extLst>
              <a:ext uri="{FF2B5EF4-FFF2-40B4-BE49-F238E27FC236}">
                <a16:creationId xmlns:a16="http://schemas.microsoft.com/office/drawing/2014/main" id="{B35827AF-0DDC-45B1-8F56-EBB9F0937FF6}"/>
              </a:ext>
            </a:extLst>
          </p:cNvPr>
          <p:cNvSpPr txBox="1"/>
          <p:nvPr/>
        </p:nvSpPr>
        <p:spPr>
          <a:xfrm>
            <a:off x="4504020" y="3601995"/>
            <a:ext cx="3020345" cy="1107996"/>
          </a:xfrm>
          <a:prstGeom prst="rect">
            <a:avLst/>
          </a:prstGeom>
          <a:noFill/>
          <a:ln>
            <a:solidFill>
              <a:schemeClr val="tx1"/>
            </a:solidFill>
          </a:ln>
        </p:spPr>
        <p:txBody>
          <a:bodyPr wrap="square" rtlCol="0">
            <a:spAutoFit/>
          </a:bodyPr>
          <a:lstStyle/>
          <a:p>
            <a:pPr algn="ctr"/>
            <a:r>
              <a:rPr lang="en-US" sz="2200" dirty="0">
                <a:latin typeface="Open Sans" panose="020B0606030504020204" pitchFamily="34" charset="0"/>
                <a:ea typeface="Open Sans" panose="020B0606030504020204" pitchFamily="34" charset="0"/>
                <a:cs typeface="Open Sans" panose="020B0606030504020204" pitchFamily="34" charset="0"/>
              </a:rPr>
              <a:t>I have </a:t>
            </a:r>
            <a:r>
              <a:rPr lang="en-US" sz="2200" b="1" dirty="0">
                <a:latin typeface="Open Sans" panose="020B0606030504020204" pitchFamily="34" charset="0"/>
                <a:ea typeface="Open Sans" panose="020B0606030504020204" pitchFamily="34" charset="0"/>
                <a:cs typeface="Open Sans" panose="020B0606030504020204" pitchFamily="34" charset="0"/>
              </a:rPr>
              <a:t>some idea </a:t>
            </a:r>
            <a:r>
              <a:rPr lang="en-US" sz="2200" dirty="0">
                <a:latin typeface="Open Sans" panose="020B0606030504020204" pitchFamily="34" charset="0"/>
                <a:ea typeface="Open Sans" panose="020B0606030504020204" pitchFamily="34" charset="0"/>
                <a:cs typeface="Open Sans" panose="020B0606030504020204" pitchFamily="34" charset="0"/>
              </a:rPr>
              <a:t>of what I want to do as my future career</a:t>
            </a:r>
          </a:p>
        </p:txBody>
      </p:sp>
      <p:sp>
        <p:nvSpPr>
          <p:cNvPr id="6" name="TextBox 5">
            <a:hlinkClick r:id="rId6" action="ppaction://hlinksldjump"/>
            <a:extLst>
              <a:ext uri="{FF2B5EF4-FFF2-40B4-BE49-F238E27FC236}">
                <a16:creationId xmlns:a16="http://schemas.microsoft.com/office/drawing/2014/main" id="{D267E70C-8731-4563-A225-E1189B2FA0F8}"/>
              </a:ext>
            </a:extLst>
          </p:cNvPr>
          <p:cNvSpPr txBox="1"/>
          <p:nvPr/>
        </p:nvSpPr>
        <p:spPr>
          <a:xfrm>
            <a:off x="8235846" y="3601995"/>
            <a:ext cx="3020345" cy="1107996"/>
          </a:xfrm>
          <a:prstGeom prst="rect">
            <a:avLst/>
          </a:prstGeom>
          <a:noFill/>
          <a:ln>
            <a:solidFill>
              <a:schemeClr val="tx1"/>
            </a:solidFill>
          </a:ln>
        </p:spPr>
        <p:txBody>
          <a:bodyPr wrap="square" rtlCol="0">
            <a:spAutoFit/>
          </a:bodyPr>
          <a:lstStyle/>
          <a:p>
            <a:pPr algn="ctr"/>
            <a:r>
              <a:rPr lang="en-US" sz="2200" dirty="0">
                <a:latin typeface="Open Sans" panose="020B0606030504020204" pitchFamily="34" charset="0"/>
                <a:ea typeface="Open Sans" panose="020B0606030504020204" pitchFamily="34" charset="0"/>
                <a:cs typeface="Open Sans" panose="020B0606030504020204" pitchFamily="34" charset="0"/>
              </a:rPr>
              <a:t>I have </a:t>
            </a:r>
            <a:r>
              <a:rPr lang="en-US" sz="2200" b="1" dirty="0">
                <a:latin typeface="Open Sans" panose="020B0606030504020204" pitchFamily="34" charset="0"/>
                <a:ea typeface="Open Sans" panose="020B0606030504020204" pitchFamily="34" charset="0"/>
                <a:cs typeface="Open Sans" panose="020B0606030504020204" pitchFamily="34" charset="0"/>
              </a:rPr>
              <a:t>no idea </a:t>
            </a:r>
            <a:r>
              <a:rPr lang="en-US" sz="2200" dirty="0">
                <a:latin typeface="Open Sans" panose="020B0606030504020204" pitchFamily="34" charset="0"/>
                <a:ea typeface="Open Sans" panose="020B0606030504020204" pitchFamily="34" charset="0"/>
                <a:cs typeface="Open Sans" panose="020B0606030504020204" pitchFamily="34" charset="0"/>
              </a:rPr>
              <a:t>what I want to do as my future career</a:t>
            </a:r>
          </a:p>
        </p:txBody>
      </p:sp>
    </p:spTree>
    <p:extLst>
      <p:ext uri="{BB962C8B-B14F-4D97-AF65-F5344CB8AC3E}">
        <p14:creationId xmlns:p14="http://schemas.microsoft.com/office/powerpoint/2010/main" val="3990757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I know </a:t>
            </a:r>
            <a:r>
              <a:rPr lang="en-GB" sz="3200" b="1" i="1" dirty="0">
                <a:latin typeface="Open Sans" panose="020B0606030504020204"/>
              </a:rPr>
              <a:t>exactly</a:t>
            </a:r>
            <a:r>
              <a:rPr lang="en-GB" sz="3200" b="1" dirty="0">
                <a:latin typeface="Open Sans" panose="020B0606030504020204"/>
              </a:rPr>
              <a:t> what my dream career is!</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4608698"/>
          </a:xfrm>
          <a:prstGeom prst="rect">
            <a:avLst/>
          </a:prstGeom>
          <a:noFill/>
        </p:spPr>
        <p:txBody>
          <a:bodyPr wrap="square" rtlCol="0">
            <a:spAutoFit/>
          </a:bodyPr>
          <a:lstStyle/>
          <a:p>
            <a:pPr>
              <a:lnSpc>
                <a:spcPct val="150000"/>
              </a:lnSpc>
            </a:pPr>
            <a:r>
              <a:rPr lang="en-GB" sz="2200" dirty="0">
                <a:latin typeface="Open Sans" panose="020B0606030504020204"/>
              </a:rPr>
              <a:t>Great! You can start there, and work backwards to find out which pathway you should choose to get into the career of your dreams.</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Which of the </a:t>
            </a:r>
            <a:r>
              <a:rPr lang="en-GB" sz="2200" dirty="0" err="1">
                <a:latin typeface="Open Sans" panose="020B0606030504020204"/>
              </a:rPr>
              <a:t>Unifrog</a:t>
            </a:r>
            <a:r>
              <a:rPr lang="en-GB" sz="2200" dirty="0">
                <a:latin typeface="Open Sans" panose="020B0606030504020204"/>
              </a:rPr>
              <a:t> tools are going to help you?</a:t>
            </a:r>
          </a:p>
          <a:p>
            <a:pPr>
              <a:lnSpc>
                <a:spcPct val="150000"/>
              </a:lnSpc>
            </a:pPr>
            <a:endParaRPr lang="en-GB" sz="2200" dirty="0">
              <a:latin typeface="Open Sans" panose="020B0606030504020204"/>
            </a:endParaRPr>
          </a:p>
          <a:p>
            <a:pPr marL="342900" indent="-342900">
              <a:lnSpc>
                <a:spcPct val="150000"/>
              </a:lnSpc>
              <a:buFont typeface="Arial" panose="020B0604020202020204" pitchFamily="34" charset="0"/>
              <a:buChar char="•"/>
            </a:pPr>
            <a:r>
              <a:rPr lang="en-GB" sz="2200" dirty="0">
                <a:latin typeface="Open Sans" panose="020B0606030504020204"/>
              </a:rPr>
              <a:t>Identify your dream career using the </a:t>
            </a:r>
            <a:r>
              <a:rPr lang="en-GB" sz="2200" b="1" dirty="0">
                <a:latin typeface="Open Sans" panose="020B0606030504020204"/>
              </a:rPr>
              <a:t>Careers library</a:t>
            </a:r>
            <a:endParaRPr lang="en-GB" sz="2200" dirty="0">
              <a:latin typeface="Open Sans" panose="020B0606030504020204"/>
            </a:endParaRPr>
          </a:p>
          <a:p>
            <a:pPr marL="342900" indent="-342900">
              <a:lnSpc>
                <a:spcPct val="150000"/>
              </a:lnSpc>
              <a:buFont typeface="Arial" panose="020B0604020202020204" pitchFamily="34" charset="0"/>
              <a:buChar char="•"/>
            </a:pPr>
            <a:r>
              <a:rPr lang="en-GB" sz="2200" dirty="0">
                <a:latin typeface="Open Sans" panose="020B0606030504020204"/>
              </a:rPr>
              <a:t>Pay attention to the </a:t>
            </a:r>
            <a:r>
              <a:rPr lang="en-GB" sz="2200" i="1" dirty="0">
                <a:latin typeface="Open Sans" panose="020B0606030504020204"/>
              </a:rPr>
              <a:t>Entry requirements</a:t>
            </a:r>
            <a:r>
              <a:rPr lang="en-GB" sz="2200" dirty="0">
                <a:latin typeface="Open Sans" panose="020B0606030504020204"/>
              </a:rPr>
              <a:t> section, using the </a:t>
            </a:r>
            <a:r>
              <a:rPr lang="en-GB" sz="2200" b="1" dirty="0">
                <a:latin typeface="Open Sans" panose="020B0606030504020204"/>
              </a:rPr>
              <a:t>Subjects library</a:t>
            </a:r>
            <a:r>
              <a:rPr lang="en-GB" sz="2200" dirty="0">
                <a:latin typeface="Open Sans" panose="020B0606030504020204"/>
              </a:rPr>
              <a:t> to explore related university subjects</a:t>
            </a:r>
          </a:p>
          <a:p>
            <a:pPr marL="342900" indent="-342900">
              <a:lnSpc>
                <a:spcPct val="150000"/>
              </a:lnSpc>
              <a:buFont typeface="Arial" panose="020B0604020202020204" pitchFamily="34" charset="0"/>
              <a:buChar char="•"/>
            </a:pPr>
            <a:r>
              <a:rPr lang="en-GB" sz="2200" dirty="0">
                <a:latin typeface="Open Sans" panose="020B0606030504020204"/>
              </a:rPr>
              <a:t>Explore pathways using our search tools (e.g. </a:t>
            </a:r>
            <a:r>
              <a:rPr lang="en-GB" sz="2200" b="1" dirty="0">
                <a:latin typeface="Open Sans" panose="020B0606030504020204"/>
              </a:rPr>
              <a:t>UK Universities </a:t>
            </a:r>
            <a:r>
              <a:rPr lang="en-GB" sz="2200" dirty="0">
                <a:latin typeface="Open Sans" panose="020B0606030504020204"/>
              </a:rPr>
              <a:t>and </a:t>
            </a:r>
            <a:r>
              <a:rPr lang="en-GB" sz="2200" b="1" dirty="0">
                <a:latin typeface="Open Sans" panose="020B0606030504020204"/>
              </a:rPr>
              <a:t>Apprenticeships</a:t>
            </a:r>
            <a:r>
              <a:rPr lang="en-GB" sz="2200" dirty="0">
                <a:latin typeface="Open Sans" panose="020B0606030504020204"/>
              </a:rPr>
              <a:t>)</a:t>
            </a:r>
          </a:p>
        </p:txBody>
      </p:sp>
      <p:sp>
        <p:nvSpPr>
          <p:cNvPr id="2" name="TextBox 1">
            <a:hlinkClick r:id="rId4" action="ppaction://hlinksldjump"/>
            <a:extLst>
              <a:ext uri="{FF2B5EF4-FFF2-40B4-BE49-F238E27FC236}">
                <a16:creationId xmlns:a16="http://schemas.microsoft.com/office/drawing/2014/main" id="{465DF95B-348B-43FF-8CA2-87B9ED0E312E}"/>
              </a:ext>
            </a:extLst>
          </p:cNvPr>
          <p:cNvSpPr txBox="1"/>
          <p:nvPr/>
        </p:nvSpPr>
        <p:spPr>
          <a:xfrm>
            <a:off x="10551459" y="507249"/>
            <a:ext cx="1371600" cy="430887"/>
          </a:xfrm>
          <a:prstGeom prst="rect">
            <a:avLst/>
          </a:prstGeom>
          <a:solidFill>
            <a:schemeClr val="bg2"/>
          </a:solidFill>
        </p:spPr>
        <p:txBody>
          <a:bodyPr wrap="square" rtlCol="0">
            <a:spAutoFit/>
          </a:bodyPr>
          <a:lstStyle/>
          <a:p>
            <a:pPr algn="ctr"/>
            <a:r>
              <a:rPr lang="en-GB" sz="2200" dirty="0">
                <a:latin typeface="Open Sans" panose="020B0606030504020204" pitchFamily="34" charset="0"/>
                <a:ea typeface="Open Sans" panose="020B0606030504020204" pitchFamily="34" charset="0"/>
                <a:cs typeface="Open Sans" panose="020B0606030504020204" pitchFamily="34" charset="0"/>
              </a:rPr>
              <a:t>Go back</a:t>
            </a:r>
          </a:p>
        </p:txBody>
      </p:sp>
    </p:spTree>
    <p:extLst>
      <p:ext uri="{BB962C8B-B14F-4D97-AF65-F5344CB8AC3E}">
        <p14:creationId xmlns:p14="http://schemas.microsoft.com/office/powerpoint/2010/main" val="203925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I have </a:t>
            </a:r>
            <a:r>
              <a:rPr lang="en-GB" sz="3200" b="1" i="1" dirty="0">
                <a:latin typeface="Open Sans" panose="020B0606030504020204"/>
              </a:rPr>
              <a:t>some</a:t>
            </a:r>
            <a:r>
              <a:rPr lang="en-GB" sz="3200" b="1" dirty="0">
                <a:latin typeface="Open Sans" panose="020B0606030504020204"/>
              </a:rPr>
              <a:t> </a:t>
            </a:r>
            <a:r>
              <a:rPr lang="en-GB" sz="3200" b="1" i="1" dirty="0">
                <a:latin typeface="Open Sans" panose="020B0606030504020204"/>
              </a:rPr>
              <a:t>idea</a:t>
            </a:r>
            <a:r>
              <a:rPr lang="en-GB" sz="3200" b="1" dirty="0">
                <a:latin typeface="Open Sans" panose="020B0606030504020204"/>
              </a:rPr>
              <a:t> of what I’d like to do as a career</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4608698"/>
          </a:xfrm>
          <a:prstGeom prst="rect">
            <a:avLst/>
          </a:prstGeom>
          <a:noFill/>
        </p:spPr>
        <p:txBody>
          <a:bodyPr wrap="square" rtlCol="0">
            <a:spAutoFit/>
          </a:bodyPr>
          <a:lstStyle/>
          <a:p>
            <a:pPr>
              <a:lnSpc>
                <a:spcPct val="150000"/>
              </a:lnSpc>
            </a:pPr>
            <a:r>
              <a:rPr lang="en-GB" sz="2200" dirty="0">
                <a:latin typeface="Open Sans" panose="020B0606030504020204"/>
              </a:rPr>
              <a:t>Great! You can explore all of the options out there before making any decisions.</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What are your career ideas? Which </a:t>
            </a:r>
            <a:r>
              <a:rPr lang="en-GB" sz="2200" dirty="0" err="1">
                <a:latin typeface="Open Sans" panose="020B0606030504020204"/>
              </a:rPr>
              <a:t>Unifrog</a:t>
            </a:r>
            <a:r>
              <a:rPr lang="en-GB" sz="2200" dirty="0">
                <a:latin typeface="Open Sans" panose="020B0606030504020204"/>
              </a:rPr>
              <a:t> tool could help you to decide?</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Yes! The </a:t>
            </a:r>
            <a:r>
              <a:rPr lang="en-GB" sz="2200" b="1" dirty="0">
                <a:latin typeface="Open Sans" panose="020B0606030504020204"/>
              </a:rPr>
              <a:t>Careers library</a:t>
            </a:r>
            <a:r>
              <a:rPr lang="en-GB" sz="2200" dirty="0">
                <a:latin typeface="Open Sans" panose="020B0606030504020204"/>
              </a:rPr>
              <a:t>! Explore all of your career ideas here, and favourite the best ones. </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Look at the </a:t>
            </a:r>
            <a:r>
              <a:rPr lang="en-GB" sz="2200" i="1" dirty="0">
                <a:latin typeface="Open Sans" panose="020B0606030504020204"/>
              </a:rPr>
              <a:t>Entry requirements</a:t>
            </a:r>
            <a:r>
              <a:rPr lang="en-GB" sz="2200" dirty="0">
                <a:latin typeface="Open Sans" panose="020B0606030504020204"/>
              </a:rPr>
              <a:t> section to find out about different pathways into these careers and use the search tools to explore them!</a:t>
            </a:r>
          </a:p>
        </p:txBody>
      </p:sp>
      <p:sp>
        <p:nvSpPr>
          <p:cNvPr id="4" name="TextBox 3">
            <a:hlinkClick r:id="rId4" action="ppaction://hlinksldjump"/>
            <a:extLst>
              <a:ext uri="{FF2B5EF4-FFF2-40B4-BE49-F238E27FC236}">
                <a16:creationId xmlns:a16="http://schemas.microsoft.com/office/drawing/2014/main" id="{F519BBC2-8E59-4315-8D92-DC938BD3459F}"/>
              </a:ext>
            </a:extLst>
          </p:cNvPr>
          <p:cNvSpPr txBox="1"/>
          <p:nvPr/>
        </p:nvSpPr>
        <p:spPr>
          <a:xfrm>
            <a:off x="10551459" y="507249"/>
            <a:ext cx="1371600" cy="430887"/>
          </a:xfrm>
          <a:prstGeom prst="rect">
            <a:avLst/>
          </a:prstGeom>
          <a:solidFill>
            <a:schemeClr val="bg2"/>
          </a:solidFill>
        </p:spPr>
        <p:txBody>
          <a:bodyPr wrap="square" rtlCol="0">
            <a:spAutoFit/>
          </a:bodyPr>
          <a:lstStyle/>
          <a:p>
            <a:pPr algn="ctr"/>
            <a:r>
              <a:rPr lang="en-GB" sz="2200" dirty="0">
                <a:latin typeface="Open Sans" panose="020B0606030504020204" pitchFamily="34" charset="0"/>
                <a:ea typeface="Open Sans" panose="020B0606030504020204" pitchFamily="34" charset="0"/>
                <a:cs typeface="Open Sans" panose="020B0606030504020204" pitchFamily="34" charset="0"/>
              </a:rPr>
              <a:t>Go back</a:t>
            </a:r>
          </a:p>
        </p:txBody>
      </p:sp>
    </p:spTree>
    <p:extLst>
      <p:ext uri="{BB962C8B-B14F-4D97-AF65-F5344CB8AC3E}">
        <p14:creationId xmlns:p14="http://schemas.microsoft.com/office/powerpoint/2010/main" val="376900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a:latin typeface="Open Sans" panose="020B0606030504020204"/>
              </a:rPr>
              <a:t>I have </a:t>
            </a:r>
            <a:r>
              <a:rPr lang="en-GB" sz="3200" b="1" i="1" dirty="0">
                <a:latin typeface="Open Sans" panose="020B0606030504020204"/>
              </a:rPr>
              <a:t>no idea</a:t>
            </a:r>
            <a:r>
              <a:rPr lang="en-GB" sz="3200" b="1" dirty="0">
                <a:latin typeface="Open Sans" panose="020B0606030504020204"/>
              </a:rPr>
              <a:t> what I’d like to do as a career</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3593035"/>
          </a:xfrm>
          <a:prstGeom prst="rect">
            <a:avLst/>
          </a:prstGeom>
          <a:noFill/>
        </p:spPr>
        <p:txBody>
          <a:bodyPr wrap="square" rtlCol="0">
            <a:spAutoFit/>
          </a:bodyPr>
          <a:lstStyle/>
          <a:p>
            <a:pPr>
              <a:lnSpc>
                <a:spcPct val="150000"/>
              </a:lnSpc>
            </a:pPr>
            <a:r>
              <a:rPr lang="en-GB" sz="2200" dirty="0">
                <a:latin typeface="Open Sans" panose="020B0606030504020204"/>
              </a:rPr>
              <a:t>That’s totally fine! </a:t>
            </a:r>
            <a:r>
              <a:rPr lang="en-GB" sz="2200" dirty="0" err="1">
                <a:latin typeface="Open Sans" panose="020B0606030504020204"/>
              </a:rPr>
              <a:t>Unifrog</a:t>
            </a:r>
            <a:r>
              <a:rPr lang="en-GB" sz="2200" dirty="0">
                <a:latin typeface="Open Sans" panose="020B0606030504020204"/>
              </a:rPr>
              <a:t> is there to help you.</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What are your favourite subjects? Often studying some of your favourite subjects means you’re more interested and motivated, and ultimately get better grades because of that.</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Want to go to university? Look at the </a:t>
            </a:r>
            <a:r>
              <a:rPr lang="en-GB" sz="2200" b="1" dirty="0">
                <a:latin typeface="Open Sans" panose="020B0606030504020204"/>
              </a:rPr>
              <a:t>Subjects library</a:t>
            </a:r>
            <a:r>
              <a:rPr lang="en-GB" sz="2200" dirty="0">
                <a:latin typeface="Open Sans" panose="020B0606030504020204"/>
              </a:rPr>
              <a:t> and search for degree areas using your favourite school subjects!</a:t>
            </a:r>
          </a:p>
        </p:txBody>
      </p:sp>
      <p:sp>
        <p:nvSpPr>
          <p:cNvPr id="4" name="TextBox 3">
            <a:hlinkClick r:id="rId4" action="ppaction://hlinksldjump"/>
            <a:extLst>
              <a:ext uri="{FF2B5EF4-FFF2-40B4-BE49-F238E27FC236}">
                <a16:creationId xmlns:a16="http://schemas.microsoft.com/office/drawing/2014/main" id="{2F072A5F-3F4A-46A4-988A-5A7917A80EAE}"/>
              </a:ext>
            </a:extLst>
          </p:cNvPr>
          <p:cNvSpPr txBox="1"/>
          <p:nvPr/>
        </p:nvSpPr>
        <p:spPr>
          <a:xfrm>
            <a:off x="10551459" y="507249"/>
            <a:ext cx="1371600" cy="430887"/>
          </a:xfrm>
          <a:prstGeom prst="rect">
            <a:avLst/>
          </a:prstGeom>
          <a:solidFill>
            <a:schemeClr val="bg2"/>
          </a:solidFill>
        </p:spPr>
        <p:txBody>
          <a:bodyPr wrap="square" rtlCol="0">
            <a:spAutoFit/>
          </a:bodyPr>
          <a:lstStyle/>
          <a:p>
            <a:pPr algn="ctr"/>
            <a:r>
              <a:rPr lang="en-GB" sz="2200" dirty="0">
                <a:latin typeface="Open Sans" panose="020B0606030504020204" pitchFamily="34" charset="0"/>
                <a:ea typeface="Open Sans" panose="020B0606030504020204" pitchFamily="34" charset="0"/>
                <a:cs typeface="Open Sans" panose="020B0606030504020204" pitchFamily="34" charset="0"/>
              </a:rPr>
              <a:t>Go back</a:t>
            </a:r>
          </a:p>
        </p:txBody>
      </p:sp>
    </p:spTree>
    <p:extLst>
      <p:ext uri="{BB962C8B-B14F-4D97-AF65-F5344CB8AC3E}">
        <p14:creationId xmlns:p14="http://schemas.microsoft.com/office/powerpoint/2010/main" val="10922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349065D-B10B-4787-A567-16E29DFF91A6}"/>
              </a:ext>
            </a:extLst>
          </p:cNvPr>
          <p:cNvSpPr txBox="1"/>
          <p:nvPr/>
        </p:nvSpPr>
        <p:spPr>
          <a:xfrm>
            <a:off x="179294" y="430306"/>
            <a:ext cx="11743765" cy="584775"/>
          </a:xfrm>
          <a:prstGeom prst="rect">
            <a:avLst/>
          </a:prstGeom>
          <a:noFill/>
        </p:spPr>
        <p:txBody>
          <a:bodyPr wrap="square" rtlCol="0">
            <a:spAutoFit/>
          </a:bodyPr>
          <a:lstStyle/>
          <a:p>
            <a:r>
              <a:rPr lang="en-GB" sz="3200" b="1" dirty="0" err="1">
                <a:latin typeface="Open Sans" panose="020B0606030504020204"/>
              </a:rPr>
              <a:t>Unifrog</a:t>
            </a:r>
            <a:r>
              <a:rPr lang="en-GB" sz="3200" b="1" dirty="0">
                <a:latin typeface="Open Sans" panose="020B0606030504020204"/>
              </a:rPr>
              <a:t> task!</a:t>
            </a:r>
          </a:p>
        </p:txBody>
      </p:sp>
      <p:sp>
        <p:nvSpPr>
          <p:cNvPr id="8" name="TextBox 7">
            <a:extLst>
              <a:ext uri="{FF2B5EF4-FFF2-40B4-BE49-F238E27FC236}">
                <a16:creationId xmlns:a16="http://schemas.microsoft.com/office/drawing/2014/main" id="{4415071C-760C-4701-86DB-25DCBE6F2006}"/>
              </a:ext>
            </a:extLst>
          </p:cNvPr>
          <p:cNvSpPr txBox="1"/>
          <p:nvPr/>
        </p:nvSpPr>
        <p:spPr>
          <a:xfrm>
            <a:off x="224117" y="1214554"/>
            <a:ext cx="11743765" cy="3593035"/>
          </a:xfrm>
          <a:prstGeom prst="rect">
            <a:avLst/>
          </a:prstGeom>
          <a:noFill/>
        </p:spPr>
        <p:txBody>
          <a:bodyPr wrap="square" rtlCol="0">
            <a:spAutoFit/>
          </a:bodyPr>
          <a:lstStyle/>
          <a:p>
            <a:pPr>
              <a:lnSpc>
                <a:spcPct val="150000"/>
              </a:lnSpc>
            </a:pPr>
            <a:r>
              <a:rPr lang="en-GB" sz="2200" dirty="0">
                <a:latin typeface="Open Sans" panose="020B0606030504020204"/>
              </a:rPr>
              <a:t>Now it’s your turn…</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Whether you know exactly, have some idea, or no clue what you’d like to do after you leave school, work through some of the </a:t>
            </a:r>
            <a:r>
              <a:rPr lang="en-GB" sz="2200" dirty="0" err="1">
                <a:latin typeface="Open Sans" panose="020B0606030504020204"/>
              </a:rPr>
              <a:t>Unifrog</a:t>
            </a:r>
            <a:r>
              <a:rPr lang="en-GB" sz="2200" dirty="0">
                <a:latin typeface="Open Sans" panose="020B0606030504020204"/>
              </a:rPr>
              <a:t> tools to find out what your options are and which A Levels you should choose to study.</a:t>
            </a:r>
          </a:p>
          <a:p>
            <a:pPr>
              <a:lnSpc>
                <a:spcPct val="150000"/>
              </a:lnSpc>
            </a:pPr>
            <a:endParaRPr lang="en-GB" sz="2200" dirty="0">
              <a:latin typeface="Open Sans" panose="020B0606030504020204"/>
            </a:endParaRPr>
          </a:p>
          <a:p>
            <a:pPr>
              <a:lnSpc>
                <a:spcPct val="150000"/>
              </a:lnSpc>
            </a:pPr>
            <a:r>
              <a:rPr lang="en-GB" sz="2200" dirty="0">
                <a:latin typeface="Open Sans" panose="020B0606030504020204"/>
              </a:rPr>
              <a:t>You have 15 minutes… Go!</a:t>
            </a:r>
          </a:p>
        </p:txBody>
      </p:sp>
    </p:spTree>
    <p:extLst>
      <p:ext uri="{BB962C8B-B14F-4D97-AF65-F5344CB8AC3E}">
        <p14:creationId xmlns:p14="http://schemas.microsoft.com/office/powerpoint/2010/main" val="19631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3067</TotalTime>
  <Words>1998</Words>
  <Application>Microsoft Office PowerPoint</Application>
  <PresentationFormat>Widescreen</PresentationFormat>
  <Paragraphs>171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 slide</dc:title>
  <dc:creator>Robyn Smith</dc:creator>
  <cp:lastModifiedBy>Filmer, Melanie</cp:lastModifiedBy>
  <cp:revision>101</cp:revision>
  <dcterms:created xsi:type="dcterms:W3CDTF">2018-10-19T14:26:26Z</dcterms:created>
  <dcterms:modified xsi:type="dcterms:W3CDTF">2020-05-11T16:33:48Z</dcterms:modified>
</cp:coreProperties>
</file>