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98" r:id="rId2"/>
    <p:sldId id="299" r:id="rId3"/>
    <p:sldId id="307" r:id="rId4"/>
    <p:sldId id="301" r:id="rId5"/>
    <p:sldId id="305" r:id="rId6"/>
    <p:sldId id="302" r:id="rId7"/>
    <p:sldId id="306" r:id="rId8"/>
    <p:sldId id="300"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homas Haywood - Pope" initials="TH-P" lastIdx="2" clrIdx="0">
    <p:extLst>
      <p:ext uri="{19B8F6BF-5375-455C-9EA6-DF929625EA0E}">
        <p15:presenceInfo xmlns:p15="http://schemas.microsoft.com/office/powerpoint/2012/main" userId="Thomas Haywood - Pop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44F2"/>
    <a:srgbClr val="FF33CC"/>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80" autoAdjust="0"/>
    <p:restoredTop sz="58596" autoAdjust="0"/>
  </p:normalViewPr>
  <p:slideViewPr>
    <p:cSldViewPr snapToGrid="0">
      <p:cViewPr varScale="1">
        <p:scale>
          <a:sx n="41" d="100"/>
          <a:sy n="41" d="100"/>
        </p:scale>
        <p:origin x="156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Open Sans" panose="020B0606030504020204" pitchFamily="34" charset="0"/>
              </a:defRPr>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Open Sans" panose="020B0606030504020204" pitchFamily="34" charset="0"/>
              </a:defRPr>
            </a:lvl1pPr>
          </a:lstStyle>
          <a:p>
            <a:fld id="{EEB08074-1A82-4276-BC9C-9F1654D2C295}" type="datetimeFigureOut">
              <a:rPr lang="en-GB" smtClean="0"/>
              <a:pPr/>
              <a:t>23/06/2020</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Open Sans" panose="020B0606030504020204" pitchFamily="34" charset="0"/>
              </a:defRPr>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Open Sans" panose="020B0606030504020204" pitchFamily="34" charset="0"/>
              </a:defRPr>
            </a:lvl1pPr>
          </a:lstStyle>
          <a:p>
            <a:fld id="{B70323D7-8D74-402A-B74C-D1093F83EA20}" type="slidenum">
              <a:rPr lang="en-GB" smtClean="0"/>
              <a:pPr/>
              <a:t>‹#›</a:t>
            </a:fld>
            <a:endParaRPr lang="en-GB" dirty="0"/>
          </a:p>
        </p:txBody>
      </p:sp>
    </p:spTree>
    <p:extLst>
      <p:ext uri="{BB962C8B-B14F-4D97-AF65-F5344CB8AC3E}">
        <p14:creationId xmlns:p14="http://schemas.microsoft.com/office/powerpoint/2010/main" val="37038559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Open Sans" panose="020B0606030504020204" pitchFamily="34" charset="0"/>
        <a:ea typeface="+mn-ea"/>
        <a:cs typeface="+mn-cs"/>
      </a:defRPr>
    </a:lvl1pPr>
    <a:lvl2pPr marL="457200" algn="l" defTabSz="914400" rtl="0" eaLnBrk="1" latinLnBrk="0" hangingPunct="1">
      <a:defRPr sz="1200" kern="1200">
        <a:solidFill>
          <a:schemeClr val="tx1"/>
        </a:solidFill>
        <a:latin typeface="Open Sans" panose="020B0606030504020204" pitchFamily="34" charset="0"/>
        <a:ea typeface="+mn-ea"/>
        <a:cs typeface="+mn-cs"/>
      </a:defRPr>
    </a:lvl2pPr>
    <a:lvl3pPr marL="914400" algn="l" defTabSz="914400" rtl="0" eaLnBrk="1" latinLnBrk="0" hangingPunct="1">
      <a:defRPr sz="1200" kern="1200">
        <a:solidFill>
          <a:schemeClr val="tx1"/>
        </a:solidFill>
        <a:latin typeface="Open Sans" panose="020B0606030504020204" pitchFamily="34" charset="0"/>
        <a:ea typeface="+mn-ea"/>
        <a:cs typeface="+mn-cs"/>
      </a:defRPr>
    </a:lvl3pPr>
    <a:lvl4pPr marL="1371600" algn="l" defTabSz="914400" rtl="0" eaLnBrk="1" latinLnBrk="0" hangingPunct="1">
      <a:defRPr sz="1200" kern="1200">
        <a:solidFill>
          <a:schemeClr val="tx1"/>
        </a:solidFill>
        <a:latin typeface="Open Sans" panose="020B0606030504020204" pitchFamily="34" charset="0"/>
        <a:ea typeface="+mn-ea"/>
        <a:cs typeface="+mn-cs"/>
      </a:defRPr>
    </a:lvl4pPr>
    <a:lvl5pPr marL="1828800" algn="l" defTabSz="914400" rtl="0" eaLnBrk="1" latinLnBrk="0" hangingPunct="1">
      <a:defRPr sz="1200" kern="1200">
        <a:solidFill>
          <a:schemeClr val="tx1"/>
        </a:solidFill>
        <a:latin typeface="Open Sans" panose="020B0606030504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B0C9BEC-E11D-4BAB-B95E-6E8FA7997FA6}" type="slidenum">
              <a:rPr kumimoji="0" lang="en-GB" sz="1200" b="0" i="0" u="none" strike="noStrike" kern="1200" cap="none" spc="0" normalizeH="0" baseline="0" noProof="0" smtClean="0">
                <a:ln>
                  <a:noFill/>
                </a:ln>
                <a:solidFill>
                  <a:prstClr val="black"/>
                </a:solidFill>
                <a:effectLst/>
                <a:uLnTx/>
                <a:uFillTx/>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dirty="0">
              <a:ln>
                <a:noFill/>
              </a:ln>
              <a:solidFill>
                <a:prstClr val="black"/>
              </a:solidFill>
              <a:effectLst/>
              <a:uLnTx/>
              <a:uFillTx/>
              <a:ea typeface="+mn-ea"/>
              <a:cs typeface="+mn-cs"/>
            </a:endParaRPr>
          </a:p>
        </p:txBody>
      </p:sp>
    </p:spTree>
    <p:extLst>
      <p:ext uri="{BB962C8B-B14F-4D97-AF65-F5344CB8AC3E}">
        <p14:creationId xmlns:p14="http://schemas.microsoft.com/office/powerpoint/2010/main" val="36477684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u="sng" dirty="0"/>
          </a:p>
        </p:txBody>
      </p:sp>
      <p:sp>
        <p:nvSpPr>
          <p:cNvPr id="4" name="Slide Number Placeholder 3"/>
          <p:cNvSpPr>
            <a:spLocks noGrp="1"/>
          </p:cNvSpPr>
          <p:nvPr>
            <p:ph type="sldNum" sz="quarter" idx="5"/>
          </p:nvPr>
        </p:nvSpPr>
        <p:spPr/>
        <p:txBody>
          <a:bodyPr/>
          <a:lstStyle/>
          <a:p>
            <a:fld id="{B70323D7-8D74-402A-B74C-D1093F83EA20}" type="slidenum">
              <a:rPr lang="en-GB" smtClean="0"/>
              <a:pPr/>
              <a:t>2</a:t>
            </a:fld>
            <a:endParaRPr lang="en-GB" dirty="0"/>
          </a:p>
        </p:txBody>
      </p:sp>
    </p:spTree>
    <p:extLst>
      <p:ext uri="{BB962C8B-B14F-4D97-AF65-F5344CB8AC3E}">
        <p14:creationId xmlns:p14="http://schemas.microsoft.com/office/powerpoint/2010/main" val="1662696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u="sng" dirty="0"/>
              <a:t>Teachers’ notes:</a:t>
            </a:r>
            <a:endParaRPr lang="en-GB" u="none" dirty="0"/>
          </a:p>
          <a:p>
            <a:r>
              <a:rPr lang="en-GB" u="none" dirty="0"/>
              <a:t>This activity can be done individually, but encourage students to talk to each other about the subjects they’re coming across.</a:t>
            </a:r>
            <a:endParaRPr lang="en-GB" u="sng" dirty="0"/>
          </a:p>
        </p:txBody>
      </p:sp>
      <p:sp>
        <p:nvSpPr>
          <p:cNvPr id="4" name="Slide Number Placeholder 3"/>
          <p:cNvSpPr>
            <a:spLocks noGrp="1"/>
          </p:cNvSpPr>
          <p:nvPr>
            <p:ph type="sldNum" sz="quarter" idx="5"/>
          </p:nvPr>
        </p:nvSpPr>
        <p:spPr/>
        <p:txBody>
          <a:bodyPr/>
          <a:lstStyle/>
          <a:p>
            <a:fld id="{B70323D7-8D74-402A-B74C-D1093F83EA20}" type="slidenum">
              <a:rPr lang="en-GB" smtClean="0"/>
              <a:pPr/>
              <a:t>3</a:t>
            </a:fld>
            <a:endParaRPr lang="en-GB" dirty="0"/>
          </a:p>
        </p:txBody>
      </p:sp>
    </p:spTree>
    <p:extLst>
      <p:ext uri="{BB962C8B-B14F-4D97-AF65-F5344CB8AC3E}">
        <p14:creationId xmlns:p14="http://schemas.microsoft.com/office/powerpoint/2010/main" val="18717391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u="sng" dirty="0"/>
              <a:t>Teachers’ notes:</a:t>
            </a:r>
            <a:r>
              <a:rPr lang="en-GB" u="none" dirty="0"/>
              <a:t> </a:t>
            </a:r>
          </a:p>
          <a:p>
            <a:r>
              <a:rPr lang="en-GB" u="none" dirty="0"/>
              <a:t>Answers:</a:t>
            </a:r>
          </a:p>
          <a:p>
            <a:r>
              <a:rPr lang="en-GB" sz="1100" dirty="0">
                <a:latin typeface="Open Sans" panose="020B0606030504020204" pitchFamily="34" charset="0"/>
                <a:ea typeface="Open Sans" panose="020B0606030504020204" pitchFamily="34" charset="0"/>
                <a:cs typeface="Open Sans" panose="020B0606030504020204" pitchFamily="34" charset="0"/>
              </a:rPr>
              <a:t>1</a:t>
            </a:r>
            <a:r>
              <a:rPr lang="en-GB" dirty="0">
                <a:latin typeface="Open Sans" panose="020B0606030504020204" pitchFamily="34" charset="0"/>
                <a:ea typeface="Open Sans" panose="020B0606030504020204" pitchFamily="34" charset="0"/>
                <a:cs typeface="Open Sans" panose="020B0606030504020204" pitchFamily="34" charset="0"/>
              </a:rPr>
              <a:t>.  Any of the following: </a:t>
            </a:r>
          </a:p>
          <a:p>
            <a:r>
              <a:rPr lang="en-GB" dirty="0">
                <a:latin typeface="Open Sans" panose="020B0606030504020204" pitchFamily="34" charset="0"/>
                <a:ea typeface="Open Sans" panose="020B0606030504020204" pitchFamily="34" charset="0"/>
                <a:cs typeface="Open Sans" panose="020B0606030504020204" pitchFamily="34" charset="0"/>
              </a:rPr>
              <a:t>Veterinary medicine, Horticulture and Botany, Biology and Biological sciences, Anatomy, Physiology, Pathology and Kinesiology, </a:t>
            </a:r>
            <a:r>
              <a:rPr lang="en-GB" dirty="0" err="1">
                <a:latin typeface="Open Sans" panose="020B0606030504020204" pitchFamily="34" charset="0"/>
                <a:ea typeface="Open Sans" panose="020B0606030504020204" pitchFamily="34" charset="0"/>
                <a:cs typeface="Open Sans" panose="020B0606030504020204" pitchFamily="34" charset="0"/>
              </a:rPr>
              <a:t>Ophthalmics</a:t>
            </a:r>
            <a:r>
              <a:rPr lang="en-GB" dirty="0">
                <a:latin typeface="Open Sans" panose="020B0606030504020204" pitchFamily="34" charset="0"/>
                <a:ea typeface="Open Sans" panose="020B0606030504020204" pitchFamily="34" charset="0"/>
                <a:cs typeface="Open Sans" panose="020B0606030504020204" pitchFamily="34" charset="0"/>
              </a:rPr>
              <a:t> and Optometry, Genetics, Fine art, Dentistry, Business and management, Logistics and Industrial engineering, Architecture, Interior and landscape design, Zoology, Textiles and fashion, Marketing, Medical and health sciences, Nutrition, Environmental and earth sciences, Speech therapy and Audiology, Forestry building, Planning and Property</a:t>
            </a:r>
          </a:p>
          <a:p>
            <a:endParaRPr lang="en-GB" dirty="0">
              <a:latin typeface="Open Sans" panose="020B0606030504020204" pitchFamily="34" charset="0"/>
              <a:ea typeface="Open Sans" panose="020B0606030504020204" pitchFamily="34" charset="0"/>
              <a:cs typeface="Open Sans" panose="020B0606030504020204" pitchFamily="34" charset="0"/>
            </a:endParaRPr>
          </a:p>
          <a:p>
            <a:r>
              <a:rPr lang="en-GB" dirty="0">
                <a:latin typeface="Open Sans" panose="020B0606030504020204" pitchFamily="34" charset="0"/>
                <a:ea typeface="Open Sans" panose="020B0606030504020204" pitchFamily="34" charset="0"/>
                <a:cs typeface="Open Sans" panose="020B0606030504020204" pitchFamily="34" charset="0"/>
              </a:rPr>
              <a:t>2. Any of the following:</a:t>
            </a:r>
          </a:p>
          <a:p>
            <a:r>
              <a:rPr lang="en-GB" dirty="0">
                <a:latin typeface="Open Sans" panose="020B0606030504020204" pitchFamily="34" charset="0"/>
                <a:ea typeface="Open Sans" panose="020B0606030504020204" pitchFamily="34" charset="0"/>
                <a:cs typeface="Open Sans" panose="020B0606030504020204" pitchFamily="34" charset="0"/>
              </a:rPr>
              <a:t>Dance, Music, Creative writing, Social work, North and South American studies, Media and communications, Theology and religion, Publishing, Liberal arts and sciences, Journalism, Electronic and electrical engineering, Chemistry, Animal science, Geology, Chemical engineering, Energy and environmental engineering, Psychology, Film and photography, Archaeology, Information systems, Nursing and midwifery, Leisure and tourism, Events management, Public relations, Drama and theatre studies, Classical studies, Aerospace engineering and aviation, Politics and international relations, European studies, Education, Celtic/Physics/ Russian/German/Asian/African/Spanish studies, General language, Linguistic and literature studies, French and French studies, Mechanical engineering, History of art, Italian and Italian studies, General engineering, Mathematics, Anthropology, History, Civil engineering, Public relations, Material science. </a:t>
            </a:r>
          </a:p>
          <a:p>
            <a:endParaRPr lang="en-GB" u="sng" dirty="0"/>
          </a:p>
        </p:txBody>
      </p:sp>
      <p:sp>
        <p:nvSpPr>
          <p:cNvPr id="4" name="Slide Number Placeholder 3"/>
          <p:cNvSpPr>
            <a:spLocks noGrp="1"/>
          </p:cNvSpPr>
          <p:nvPr>
            <p:ph type="sldNum" sz="quarter" idx="5"/>
          </p:nvPr>
        </p:nvSpPr>
        <p:spPr/>
        <p:txBody>
          <a:bodyPr/>
          <a:lstStyle/>
          <a:p>
            <a:fld id="{B70323D7-8D74-402A-B74C-D1093F83EA20}" type="slidenum">
              <a:rPr lang="en-GB" smtClean="0"/>
              <a:pPr/>
              <a:t>4</a:t>
            </a:fld>
            <a:endParaRPr lang="en-GB" dirty="0"/>
          </a:p>
        </p:txBody>
      </p:sp>
    </p:spTree>
    <p:extLst>
      <p:ext uri="{BB962C8B-B14F-4D97-AF65-F5344CB8AC3E}">
        <p14:creationId xmlns:p14="http://schemas.microsoft.com/office/powerpoint/2010/main" val="10655686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u="sng" dirty="0"/>
              <a:t>Teachers’ notes:</a:t>
            </a:r>
            <a:endParaRPr lang="en-GB" u="none" dirty="0"/>
          </a:p>
          <a:p>
            <a:r>
              <a:rPr lang="en-GB" u="none" dirty="0"/>
              <a:t>Answers:</a:t>
            </a:r>
          </a:p>
          <a:p>
            <a:pPr marL="0" indent="0">
              <a:buNone/>
            </a:pPr>
            <a:r>
              <a:rPr lang="en-GB" sz="1200" dirty="0">
                <a:latin typeface="Open Sans" panose="020B0606030504020204" pitchFamily="34" charset="0"/>
                <a:ea typeface="Open Sans" panose="020B0606030504020204" pitchFamily="34" charset="0"/>
                <a:cs typeface="Open Sans" panose="020B0606030504020204" pitchFamily="34" charset="0"/>
              </a:rPr>
              <a:t>a) University of Chester</a:t>
            </a:r>
          </a:p>
          <a:p>
            <a:pPr marL="0" indent="0">
              <a:buNone/>
            </a:pPr>
            <a:r>
              <a:rPr lang="en-GB" sz="1200" dirty="0">
                <a:latin typeface="Open Sans" panose="020B0606030504020204" pitchFamily="34" charset="0"/>
                <a:ea typeface="Open Sans" panose="020B0606030504020204" pitchFamily="34" charset="0"/>
                <a:cs typeface="Open Sans" panose="020B0606030504020204" pitchFamily="34" charset="0"/>
              </a:rPr>
              <a:t>b) A live event module. </a:t>
            </a:r>
          </a:p>
          <a:p>
            <a:r>
              <a:rPr lang="en-GB" sz="1200" dirty="0">
                <a:latin typeface="Open Sans" panose="020B0606030504020204" pitchFamily="34" charset="0"/>
                <a:ea typeface="Open Sans" panose="020B0606030504020204" pitchFamily="34" charset="0"/>
                <a:cs typeface="Open Sans" panose="020B0606030504020204" pitchFamily="34" charset="0"/>
              </a:rPr>
              <a:t>c) Hand ins, lectures, group work</a:t>
            </a:r>
          </a:p>
          <a:p>
            <a:endParaRPr lang="en-GB" u="none" dirty="0"/>
          </a:p>
        </p:txBody>
      </p:sp>
      <p:sp>
        <p:nvSpPr>
          <p:cNvPr id="4" name="Slide Number Placeholder 3"/>
          <p:cNvSpPr>
            <a:spLocks noGrp="1"/>
          </p:cNvSpPr>
          <p:nvPr>
            <p:ph type="sldNum" sz="quarter" idx="5"/>
          </p:nvPr>
        </p:nvSpPr>
        <p:spPr/>
        <p:txBody>
          <a:bodyPr/>
          <a:lstStyle/>
          <a:p>
            <a:fld id="{B70323D7-8D74-402A-B74C-D1093F83EA20}" type="slidenum">
              <a:rPr lang="en-GB" smtClean="0"/>
              <a:pPr/>
              <a:t>5</a:t>
            </a:fld>
            <a:endParaRPr lang="en-GB" dirty="0"/>
          </a:p>
        </p:txBody>
      </p:sp>
    </p:spTree>
    <p:extLst>
      <p:ext uri="{BB962C8B-B14F-4D97-AF65-F5344CB8AC3E}">
        <p14:creationId xmlns:p14="http://schemas.microsoft.com/office/powerpoint/2010/main" val="24034451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u="sng" dirty="0"/>
              <a:t>Teachers’ notes:</a:t>
            </a:r>
            <a:r>
              <a:rPr lang="en-GB" u="none" dirty="0"/>
              <a:t>.</a:t>
            </a:r>
          </a:p>
          <a:p>
            <a:r>
              <a:rPr lang="en-GB" u="none" dirty="0"/>
              <a:t>Answers:</a:t>
            </a:r>
          </a:p>
          <a:p>
            <a:r>
              <a:rPr lang="en-GB" sz="1200" dirty="0">
                <a:latin typeface="Open Sans" panose="020B0606030504020204" pitchFamily="34" charset="0"/>
                <a:ea typeface="Open Sans" panose="020B0606030504020204" pitchFamily="34" charset="0"/>
                <a:cs typeface="Open Sans" panose="020B0606030504020204" pitchFamily="34" charset="0"/>
              </a:rPr>
              <a:t>a) 3 Hours</a:t>
            </a:r>
          </a:p>
          <a:p>
            <a:r>
              <a:rPr lang="en-GB" sz="1200" dirty="0">
                <a:latin typeface="Open Sans" panose="020B0606030504020204" pitchFamily="34" charset="0"/>
                <a:ea typeface="Open Sans" panose="020B0606030504020204" pitchFamily="34" charset="0"/>
                <a:cs typeface="Open Sans" panose="020B0606030504020204" pitchFamily="34" charset="0"/>
              </a:rPr>
              <a:t>b) Fillings, extractions</a:t>
            </a:r>
          </a:p>
          <a:p>
            <a:r>
              <a:rPr lang="en-GB" sz="1200" dirty="0">
                <a:latin typeface="Open Sans" panose="020B0606030504020204" pitchFamily="34" charset="0"/>
                <a:ea typeface="Open Sans" panose="020B0606030504020204" pitchFamily="34" charset="0"/>
                <a:cs typeface="Open Sans" panose="020B0606030504020204" pitchFamily="34" charset="0"/>
              </a:rPr>
              <a:t>c) Orthodontics is straightening teeth.</a:t>
            </a:r>
            <a:endParaRPr lang="en-GB" u="sng" dirty="0"/>
          </a:p>
        </p:txBody>
      </p:sp>
      <p:sp>
        <p:nvSpPr>
          <p:cNvPr id="4" name="Slide Number Placeholder 3"/>
          <p:cNvSpPr>
            <a:spLocks noGrp="1"/>
          </p:cNvSpPr>
          <p:nvPr>
            <p:ph type="sldNum" sz="quarter" idx="5"/>
          </p:nvPr>
        </p:nvSpPr>
        <p:spPr/>
        <p:txBody>
          <a:bodyPr/>
          <a:lstStyle/>
          <a:p>
            <a:fld id="{B70323D7-8D74-402A-B74C-D1093F83EA20}" type="slidenum">
              <a:rPr lang="en-GB" smtClean="0"/>
              <a:pPr/>
              <a:t>6</a:t>
            </a:fld>
            <a:endParaRPr lang="en-GB" dirty="0"/>
          </a:p>
        </p:txBody>
      </p:sp>
    </p:spTree>
    <p:extLst>
      <p:ext uri="{BB962C8B-B14F-4D97-AF65-F5344CB8AC3E}">
        <p14:creationId xmlns:p14="http://schemas.microsoft.com/office/powerpoint/2010/main" val="15610260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u="sng" dirty="0"/>
              <a:t>Teachers’ notes:</a:t>
            </a:r>
            <a:endParaRPr lang="en-GB" sz="1200" dirty="0">
              <a:latin typeface="Open Sans" panose="020B0606030504020204" pitchFamily="34" charset="0"/>
              <a:ea typeface="Open Sans" panose="020B0606030504020204" pitchFamily="34" charset="0"/>
              <a:cs typeface="Open Sans" panose="020B0606030504020204" pitchFamily="34" charset="0"/>
            </a:endParaRPr>
          </a:p>
          <a:p>
            <a:r>
              <a:rPr lang="en-GB" sz="1200" dirty="0">
                <a:latin typeface="Open Sans" panose="020B0606030504020204" pitchFamily="34" charset="0"/>
                <a:ea typeface="Open Sans" panose="020B0606030504020204" pitchFamily="34" charset="0"/>
                <a:cs typeface="Open Sans" panose="020B0606030504020204" pitchFamily="34" charset="0"/>
              </a:rPr>
              <a:t>Answers</a:t>
            </a:r>
          </a:p>
          <a:p>
            <a:r>
              <a:rPr lang="en-GB" sz="1200" dirty="0">
                <a:latin typeface="Open Sans" panose="020B0606030504020204" pitchFamily="34" charset="0"/>
                <a:ea typeface="Open Sans" panose="020B0606030504020204" pitchFamily="34" charset="0"/>
                <a:cs typeface="Open Sans" panose="020B0606030504020204" pitchFamily="34" charset="0"/>
              </a:rPr>
              <a:t>a)  A prosecutor’s vision for a better justice system</a:t>
            </a:r>
          </a:p>
          <a:p>
            <a:r>
              <a:rPr lang="en-GB" sz="1200" dirty="0">
                <a:latin typeface="Open Sans" panose="020B0606030504020204" pitchFamily="34" charset="0"/>
                <a:ea typeface="Open Sans" panose="020B0606030504020204" pitchFamily="34" charset="0"/>
                <a:cs typeface="Open Sans" panose="020B0606030504020204" pitchFamily="34" charset="0"/>
              </a:rPr>
              <a:t>b)  Thinking like a lawyer or Law in action</a:t>
            </a:r>
          </a:p>
          <a:p>
            <a:pPr marL="228600" indent="-228600">
              <a:buAutoNum type="alphaLcParenR" startAt="3"/>
            </a:pPr>
            <a:r>
              <a:rPr lang="en-GB" sz="1200" dirty="0">
                <a:latin typeface="Open Sans" panose="020B0606030504020204" pitchFamily="34" charset="0"/>
                <a:ea typeface="Open Sans" panose="020B0606030504020204" pitchFamily="34" charset="0"/>
                <a:cs typeface="Open Sans" panose="020B0606030504020204" pitchFamily="34" charset="0"/>
              </a:rPr>
              <a:t>The rule of Law – Tom Bingham, Eve Was Framed: Women and British Justice – Helena Kennedy, Learning the Law – Glanville Williams, Their Eyes Were Watching God – Zora Neale Hurston, To Kill a Mockingbird – Harper Lee, Bleak House – Charles Dickens</a:t>
            </a:r>
          </a:p>
          <a:p>
            <a:endParaRPr lang="en-GB" u="sng" dirty="0"/>
          </a:p>
        </p:txBody>
      </p:sp>
      <p:sp>
        <p:nvSpPr>
          <p:cNvPr id="4" name="Slide Number Placeholder 3"/>
          <p:cNvSpPr>
            <a:spLocks noGrp="1"/>
          </p:cNvSpPr>
          <p:nvPr>
            <p:ph type="sldNum" sz="quarter" idx="5"/>
          </p:nvPr>
        </p:nvSpPr>
        <p:spPr/>
        <p:txBody>
          <a:bodyPr/>
          <a:lstStyle/>
          <a:p>
            <a:fld id="{B70323D7-8D74-402A-B74C-D1093F83EA20}" type="slidenum">
              <a:rPr lang="en-GB" smtClean="0"/>
              <a:pPr/>
              <a:t>7</a:t>
            </a:fld>
            <a:endParaRPr lang="en-GB" dirty="0"/>
          </a:p>
        </p:txBody>
      </p:sp>
    </p:spTree>
    <p:extLst>
      <p:ext uri="{BB962C8B-B14F-4D97-AF65-F5344CB8AC3E}">
        <p14:creationId xmlns:p14="http://schemas.microsoft.com/office/powerpoint/2010/main" val="5615373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D50BB-9938-4958-ACF3-3DD2ABEF2C6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5C516EB9-FCA2-4438-98EB-59BE04AC3C1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4B2E6272-A3CC-4AB9-9DA2-ECC998FE54B1}"/>
              </a:ext>
            </a:extLst>
          </p:cNvPr>
          <p:cNvSpPr>
            <a:spLocks noGrp="1"/>
          </p:cNvSpPr>
          <p:nvPr>
            <p:ph type="dt" sz="half" idx="10"/>
          </p:nvPr>
        </p:nvSpPr>
        <p:spPr/>
        <p:txBody>
          <a:bodyPr/>
          <a:lstStyle/>
          <a:p>
            <a:fld id="{E173ECAF-29A6-42B4-B150-38BE3D615D6D}" type="datetimeFigureOut">
              <a:rPr lang="en-GB" smtClean="0"/>
              <a:t>23/06/2020</a:t>
            </a:fld>
            <a:endParaRPr lang="en-GB"/>
          </a:p>
        </p:txBody>
      </p:sp>
      <p:sp>
        <p:nvSpPr>
          <p:cNvPr id="5" name="Footer Placeholder 4">
            <a:extLst>
              <a:ext uri="{FF2B5EF4-FFF2-40B4-BE49-F238E27FC236}">
                <a16:creationId xmlns:a16="http://schemas.microsoft.com/office/drawing/2014/main" id="{4F88AE44-FE61-4949-B1D7-A22F6E76B67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84CB759-A80B-402B-9592-4DC3995DFE11}"/>
              </a:ext>
            </a:extLst>
          </p:cNvPr>
          <p:cNvSpPr>
            <a:spLocks noGrp="1"/>
          </p:cNvSpPr>
          <p:nvPr>
            <p:ph type="sldNum" sz="quarter" idx="12"/>
          </p:nvPr>
        </p:nvSpPr>
        <p:spPr/>
        <p:txBody>
          <a:bodyPr/>
          <a:lstStyle/>
          <a:p>
            <a:fld id="{0C863989-3DD5-4214-8B0C-41B3BA205069}" type="slidenum">
              <a:rPr lang="en-GB" smtClean="0"/>
              <a:t>‹#›</a:t>
            </a:fld>
            <a:endParaRPr lang="en-GB"/>
          </a:p>
        </p:txBody>
      </p:sp>
    </p:spTree>
    <p:extLst>
      <p:ext uri="{BB962C8B-B14F-4D97-AF65-F5344CB8AC3E}">
        <p14:creationId xmlns:p14="http://schemas.microsoft.com/office/powerpoint/2010/main" val="11758250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CFB2F1-A7BE-443C-90A4-300D3C21682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E374585-CCD9-44C0-A8BA-517E69A86B0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6265184-EFAC-4E7C-97CA-FC4B7645B95A}"/>
              </a:ext>
            </a:extLst>
          </p:cNvPr>
          <p:cNvSpPr>
            <a:spLocks noGrp="1"/>
          </p:cNvSpPr>
          <p:nvPr>
            <p:ph type="dt" sz="half" idx="10"/>
          </p:nvPr>
        </p:nvSpPr>
        <p:spPr/>
        <p:txBody>
          <a:bodyPr/>
          <a:lstStyle/>
          <a:p>
            <a:fld id="{E173ECAF-29A6-42B4-B150-38BE3D615D6D}" type="datetimeFigureOut">
              <a:rPr lang="en-GB" smtClean="0"/>
              <a:t>23/06/2020</a:t>
            </a:fld>
            <a:endParaRPr lang="en-GB"/>
          </a:p>
        </p:txBody>
      </p:sp>
      <p:sp>
        <p:nvSpPr>
          <p:cNvPr id="5" name="Footer Placeholder 4">
            <a:extLst>
              <a:ext uri="{FF2B5EF4-FFF2-40B4-BE49-F238E27FC236}">
                <a16:creationId xmlns:a16="http://schemas.microsoft.com/office/drawing/2014/main" id="{B5153A81-B338-4EF9-ACBC-A371BA56F6B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0D2925E-548A-4E9E-A5A7-EA7C190A1CF8}"/>
              </a:ext>
            </a:extLst>
          </p:cNvPr>
          <p:cNvSpPr>
            <a:spLocks noGrp="1"/>
          </p:cNvSpPr>
          <p:nvPr>
            <p:ph type="sldNum" sz="quarter" idx="12"/>
          </p:nvPr>
        </p:nvSpPr>
        <p:spPr/>
        <p:txBody>
          <a:bodyPr/>
          <a:lstStyle/>
          <a:p>
            <a:fld id="{0C863989-3DD5-4214-8B0C-41B3BA205069}" type="slidenum">
              <a:rPr lang="en-GB" smtClean="0"/>
              <a:t>‹#›</a:t>
            </a:fld>
            <a:endParaRPr lang="en-GB"/>
          </a:p>
        </p:txBody>
      </p:sp>
    </p:spTree>
    <p:extLst>
      <p:ext uri="{BB962C8B-B14F-4D97-AF65-F5344CB8AC3E}">
        <p14:creationId xmlns:p14="http://schemas.microsoft.com/office/powerpoint/2010/main" val="1502238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F05DE64-4CD1-4A85-BECD-A1E696A98EC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2CD0C31-E0B3-40D4-A55A-290A153039EE}"/>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C9F7440-525A-4874-96D9-33C40953FD77}"/>
              </a:ext>
            </a:extLst>
          </p:cNvPr>
          <p:cNvSpPr>
            <a:spLocks noGrp="1"/>
          </p:cNvSpPr>
          <p:nvPr>
            <p:ph type="dt" sz="half" idx="10"/>
          </p:nvPr>
        </p:nvSpPr>
        <p:spPr/>
        <p:txBody>
          <a:bodyPr/>
          <a:lstStyle/>
          <a:p>
            <a:fld id="{E173ECAF-29A6-42B4-B150-38BE3D615D6D}" type="datetimeFigureOut">
              <a:rPr lang="en-GB" smtClean="0"/>
              <a:t>23/06/2020</a:t>
            </a:fld>
            <a:endParaRPr lang="en-GB"/>
          </a:p>
        </p:txBody>
      </p:sp>
      <p:sp>
        <p:nvSpPr>
          <p:cNvPr id="5" name="Footer Placeholder 4">
            <a:extLst>
              <a:ext uri="{FF2B5EF4-FFF2-40B4-BE49-F238E27FC236}">
                <a16:creationId xmlns:a16="http://schemas.microsoft.com/office/drawing/2014/main" id="{F0C492D6-A6D8-4B81-8A5B-9ED63941FBD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B060AAB-3EDE-407E-A6D6-B7ADB29AD7A1}"/>
              </a:ext>
            </a:extLst>
          </p:cNvPr>
          <p:cNvSpPr>
            <a:spLocks noGrp="1"/>
          </p:cNvSpPr>
          <p:nvPr>
            <p:ph type="sldNum" sz="quarter" idx="12"/>
          </p:nvPr>
        </p:nvSpPr>
        <p:spPr/>
        <p:txBody>
          <a:bodyPr/>
          <a:lstStyle/>
          <a:p>
            <a:fld id="{0C863989-3DD5-4214-8B0C-41B3BA205069}" type="slidenum">
              <a:rPr lang="en-GB" smtClean="0"/>
              <a:t>‹#›</a:t>
            </a:fld>
            <a:endParaRPr lang="en-GB"/>
          </a:p>
        </p:txBody>
      </p:sp>
    </p:spTree>
    <p:extLst>
      <p:ext uri="{BB962C8B-B14F-4D97-AF65-F5344CB8AC3E}">
        <p14:creationId xmlns:p14="http://schemas.microsoft.com/office/powerpoint/2010/main" val="26830460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CAC33A-2654-4D07-8A0D-3AD1FFCB6F0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6E02DC0-D5BD-4CC7-B833-BA3BFEAE8FD1}"/>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8975888-B93F-49F5-8A69-2C00511DC9AE}"/>
              </a:ext>
            </a:extLst>
          </p:cNvPr>
          <p:cNvSpPr>
            <a:spLocks noGrp="1"/>
          </p:cNvSpPr>
          <p:nvPr>
            <p:ph type="dt" sz="half" idx="10"/>
          </p:nvPr>
        </p:nvSpPr>
        <p:spPr/>
        <p:txBody>
          <a:bodyPr/>
          <a:lstStyle/>
          <a:p>
            <a:fld id="{E173ECAF-29A6-42B4-B150-38BE3D615D6D}" type="datetimeFigureOut">
              <a:rPr lang="en-GB" smtClean="0"/>
              <a:t>23/06/2020</a:t>
            </a:fld>
            <a:endParaRPr lang="en-GB"/>
          </a:p>
        </p:txBody>
      </p:sp>
      <p:sp>
        <p:nvSpPr>
          <p:cNvPr id="5" name="Footer Placeholder 4">
            <a:extLst>
              <a:ext uri="{FF2B5EF4-FFF2-40B4-BE49-F238E27FC236}">
                <a16:creationId xmlns:a16="http://schemas.microsoft.com/office/drawing/2014/main" id="{FA7BE509-A786-48DC-80FA-1E4C2B9047A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96E1B51-C837-4A22-AB12-21055F3B13AC}"/>
              </a:ext>
            </a:extLst>
          </p:cNvPr>
          <p:cNvSpPr>
            <a:spLocks noGrp="1"/>
          </p:cNvSpPr>
          <p:nvPr>
            <p:ph type="sldNum" sz="quarter" idx="12"/>
          </p:nvPr>
        </p:nvSpPr>
        <p:spPr/>
        <p:txBody>
          <a:bodyPr/>
          <a:lstStyle/>
          <a:p>
            <a:fld id="{0C863989-3DD5-4214-8B0C-41B3BA205069}" type="slidenum">
              <a:rPr lang="en-GB" smtClean="0"/>
              <a:t>‹#›</a:t>
            </a:fld>
            <a:endParaRPr lang="en-GB"/>
          </a:p>
        </p:txBody>
      </p:sp>
    </p:spTree>
    <p:extLst>
      <p:ext uri="{BB962C8B-B14F-4D97-AF65-F5344CB8AC3E}">
        <p14:creationId xmlns:p14="http://schemas.microsoft.com/office/powerpoint/2010/main" val="40489881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CF338-3078-4A19-8CA0-6B0B198A7A6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D4F470FE-8982-4EAD-B101-C8FF16FC1AD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57BC20C1-5F2B-4528-B4B1-9BB42FB0876A}"/>
              </a:ext>
            </a:extLst>
          </p:cNvPr>
          <p:cNvSpPr>
            <a:spLocks noGrp="1"/>
          </p:cNvSpPr>
          <p:nvPr>
            <p:ph type="dt" sz="half" idx="10"/>
          </p:nvPr>
        </p:nvSpPr>
        <p:spPr/>
        <p:txBody>
          <a:bodyPr/>
          <a:lstStyle/>
          <a:p>
            <a:fld id="{E173ECAF-29A6-42B4-B150-38BE3D615D6D}" type="datetimeFigureOut">
              <a:rPr lang="en-GB" smtClean="0"/>
              <a:t>23/06/2020</a:t>
            </a:fld>
            <a:endParaRPr lang="en-GB"/>
          </a:p>
        </p:txBody>
      </p:sp>
      <p:sp>
        <p:nvSpPr>
          <p:cNvPr id="5" name="Footer Placeholder 4">
            <a:extLst>
              <a:ext uri="{FF2B5EF4-FFF2-40B4-BE49-F238E27FC236}">
                <a16:creationId xmlns:a16="http://schemas.microsoft.com/office/drawing/2014/main" id="{9102CABF-69AD-4BD8-9C18-072D2B195C4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A790493-36B0-437C-B153-F2A2F518655F}"/>
              </a:ext>
            </a:extLst>
          </p:cNvPr>
          <p:cNvSpPr>
            <a:spLocks noGrp="1"/>
          </p:cNvSpPr>
          <p:nvPr>
            <p:ph type="sldNum" sz="quarter" idx="12"/>
          </p:nvPr>
        </p:nvSpPr>
        <p:spPr/>
        <p:txBody>
          <a:bodyPr/>
          <a:lstStyle/>
          <a:p>
            <a:fld id="{0C863989-3DD5-4214-8B0C-41B3BA205069}" type="slidenum">
              <a:rPr lang="en-GB" smtClean="0"/>
              <a:t>‹#›</a:t>
            </a:fld>
            <a:endParaRPr lang="en-GB"/>
          </a:p>
        </p:txBody>
      </p:sp>
    </p:spTree>
    <p:extLst>
      <p:ext uri="{BB962C8B-B14F-4D97-AF65-F5344CB8AC3E}">
        <p14:creationId xmlns:p14="http://schemas.microsoft.com/office/powerpoint/2010/main" val="36526516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F0FBFF-7BBC-41C5-8661-45E62004E62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9CE8B72-5509-40C1-8606-6947F1D90967}"/>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45C56CA-B1E9-4D5F-8868-CCFDACDF4573}"/>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849D1AD-EA99-4EF3-86D7-70C6C4A6F828}"/>
              </a:ext>
            </a:extLst>
          </p:cNvPr>
          <p:cNvSpPr>
            <a:spLocks noGrp="1"/>
          </p:cNvSpPr>
          <p:nvPr>
            <p:ph type="dt" sz="half" idx="10"/>
          </p:nvPr>
        </p:nvSpPr>
        <p:spPr/>
        <p:txBody>
          <a:bodyPr/>
          <a:lstStyle/>
          <a:p>
            <a:fld id="{E173ECAF-29A6-42B4-B150-38BE3D615D6D}" type="datetimeFigureOut">
              <a:rPr lang="en-GB" smtClean="0"/>
              <a:t>23/06/2020</a:t>
            </a:fld>
            <a:endParaRPr lang="en-GB"/>
          </a:p>
        </p:txBody>
      </p:sp>
      <p:sp>
        <p:nvSpPr>
          <p:cNvPr id="6" name="Footer Placeholder 5">
            <a:extLst>
              <a:ext uri="{FF2B5EF4-FFF2-40B4-BE49-F238E27FC236}">
                <a16:creationId xmlns:a16="http://schemas.microsoft.com/office/drawing/2014/main" id="{FFB91B4A-ABE3-4699-A315-B167F00B2B7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7B2D8AD-27CD-4010-B9D8-6F0F43406EC7}"/>
              </a:ext>
            </a:extLst>
          </p:cNvPr>
          <p:cNvSpPr>
            <a:spLocks noGrp="1"/>
          </p:cNvSpPr>
          <p:nvPr>
            <p:ph type="sldNum" sz="quarter" idx="12"/>
          </p:nvPr>
        </p:nvSpPr>
        <p:spPr/>
        <p:txBody>
          <a:bodyPr/>
          <a:lstStyle/>
          <a:p>
            <a:fld id="{0C863989-3DD5-4214-8B0C-41B3BA205069}" type="slidenum">
              <a:rPr lang="en-GB" smtClean="0"/>
              <a:t>‹#›</a:t>
            </a:fld>
            <a:endParaRPr lang="en-GB"/>
          </a:p>
        </p:txBody>
      </p:sp>
    </p:spTree>
    <p:extLst>
      <p:ext uri="{BB962C8B-B14F-4D97-AF65-F5344CB8AC3E}">
        <p14:creationId xmlns:p14="http://schemas.microsoft.com/office/powerpoint/2010/main" val="1838587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2AF9F7-E92E-4E1A-8DC4-48F5C1F20AE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2AEF68B-713B-4003-A138-4D24B46AAD7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D369BFC5-1A68-49EA-89A3-08D24A4DE0E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2A97A59A-FDB8-44C7-8974-161CFC1713A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1CDA72C-1FDF-4D3C-A016-7D19679C2D8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7EA5626F-4DA9-416A-A68F-43036AE8BCA3}"/>
              </a:ext>
            </a:extLst>
          </p:cNvPr>
          <p:cNvSpPr>
            <a:spLocks noGrp="1"/>
          </p:cNvSpPr>
          <p:nvPr>
            <p:ph type="dt" sz="half" idx="10"/>
          </p:nvPr>
        </p:nvSpPr>
        <p:spPr/>
        <p:txBody>
          <a:bodyPr/>
          <a:lstStyle/>
          <a:p>
            <a:fld id="{E173ECAF-29A6-42B4-B150-38BE3D615D6D}" type="datetimeFigureOut">
              <a:rPr lang="en-GB" smtClean="0"/>
              <a:t>23/06/2020</a:t>
            </a:fld>
            <a:endParaRPr lang="en-GB"/>
          </a:p>
        </p:txBody>
      </p:sp>
      <p:sp>
        <p:nvSpPr>
          <p:cNvPr id="8" name="Footer Placeholder 7">
            <a:extLst>
              <a:ext uri="{FF2B5EF4-FFF2-40B4-BE49-F238E27FC236}">
                <a16:creationId xmlns:a16="http://schemas.microsoft.com/office/drawing/2014/main" id="{6211EC45-70C7-410E-A0DC-F2EE40E2A806}"/>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AE26EFEA-73C3-40B8-98BF-A1F39CB75D00}"/>
              </a:ext>
            </a:extLst>
          </p:cNvPr>
          <p:cNvSpPr>
            <a:spLocks noGrp="1"/>
          </p:cNvSpPr>
          <p:nvPr>
            <p:ph type="sldNum" sz="quarter" idx="12"/>
          </p:nvPr>
        </p:nvSpPr>
        <p:spPr/>
        <p:txBody>
          <a:bodyPr/>
          <a:lstStyle/>
          <a:p>
            <a:fld id="{0C863989-3DD5-4214-8B0C-41B3BA205069}" type="slidenum">
              <a:rPr lang="en-GB" smtClean="0"/>
              <a:t>‹#›</a:t>
            </a:fld>
            <a:endParaRPr lang="en-GB"/>
          </a:p>
        </p:txBody>
      </p:sp>
    </p:spTree>
    <p:extLst>
      <p:ext uri="{BB962C8B-B14F-4D97-AF65-F5344CB8AC3E}">
        <p14:creationId xmlns:p14="http://schemas.microsoft.com/office/powerpoint/2010/main" val="14836044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11A396-8030-411E-B560-3725009274F4}"/>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6A65C3D-E601-42E7-A71B-32B852BF516D}"/>
              </a:ext>
            </a:extLst>
          </p:cNvPr>
          <p:cNvSpPr>
            <a:spLocks noGrp="1"/>
          </p:cNvSpPr>
          <p:nvPr>
            <p:ph type="dt" sz="half" idx="10"/>
          </p:nvPr>
        </p:nvSpPr>
        <p:spPr/>
        <p:txBody>
          <a:bodyPr/>
          <a:lstStyle/>
          <a:p>
            <a:fld id="{E173ECAF-29A6-42B4-B150-38BE3D615D6D}" type="datetimeFigureOut">
              <a:rPr lang="en-GB" smtClean="0"/>
              <a:t>23/06/2020</a:t>
            </a:fld>
            <a:endParaRPr lang="en-GB"/>
          </a:p>
        </p:txBody>
      </p:sp>
      <p:sp>
        <p:nvSpPr>
          <p:cNvPr id="4" name="Footer Placeholder 3">
            <a:extLst>
              <a:ext uri="{FF2B5EF4-FFF2-40B4-BE49-F238E27FC236}">
                <a16:creationId xmlns:a16="http://schemas.microsoft.com/office/drawing/2014/main" id="{4DA3299D-F48C-4182-9944-50CF9B8773D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EDD54F88-0784-4E29-B071-93D330224142}"/>
              </a:ext>
            </a:extLst>
          </p:cNvPr>
          <p:cNvSpPr>
            <a:spLocks noGrp="1"/>
          </p:cNvSpPr>
          <p:nvPr>
            <p:ph type="sldNum" sz="quarter" idx="12"/>
          </p:nvPr>
        </p:nvSpPr>
        <p:spPr/>
        <p:txBody>
          <a:bodyPr/>
          <a:lstStyle/>
          <a:p>
            <a:fld id="{0C863989-3DD5-4214-8B0C-41B3BA205069}" type="slidenum">
              <a:rPr lang="en-GB" smtClean="0"/>
              <a:t>‹#›</a:t>
            </a:fld>
            <a:endParaRPr lang="en-GB"/>
          </a:p>
        </p:txBody>
      </p:sp>
    </p:spTree>
    <p:extLst>
      <p:ext uri="{BB962C8B-B14F-4D97-AF65-F5344CB8AC3E}">
        <p14:creationId xmlns:p14="http://schemas.microsoft.com/office/powerpoint/2010/main" val="1501754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A41578B-DFDA-49E9-84CE-5FF8DDFB4EF4}"/>
              </a:ext>
            </a:extLst>
          </p:cNvPr>
          <p:cNvSpPr>
            <a:spLocks noGrp="1"/>
          </p:cNvSpPr>
          <p:nvPr>
            <p:ph type="dt" sz="half" idx="10"/>
          </p:nvPr>
        </p:nvSpPr>
        <p:spPr/>
        <p:txBody>
          <a:bodyPr/>
          <a:lstStyle/>
          <a:p>
            <a:fld id="{E173ECAF-29A6-42B4-B150-38BE3D615D6D}" type="datetimeFigureOut">
              <a:rPr lang="en-GB" smtClean="0"/>
              <a:t>23/06/2020</a:t>
            </a:fld>
            <a:endParaRPr lang="en-GB"/>
          </a:p>
        </p:txBody>
      </p:sp>
      <p:sp>
        <p:nvSpPr>
          <p:cNvPr id="3" name="Footer Placeholder 2">
            <a:extLst>
              <a:ext uri="{FF2B5EF4-FFF2-40B4-BE49-F238E27FC236}">
                <a16:creationId xmlns:a16="http://schemas.microsoft.com/office/drawing/2014/main" id="{8146302E-26F7-417E-A9EB-1C8373018132}"/>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8A8D2BA-2385-47F1-8E89-D816CBEB37DE}"/>
              </a:ext>
            </a:extLst>
          </p:cNvPr>
          <p:cNvSpPr>
            <a:spLocks noGrp="1"/>
          </p:cNvSpPr>
          <p:nvPr>
            <p:ph type="sldNum" sz="quarter" idx="12"/>
          </p:nvPr>
        </p:nvSpPr>
        <p:spPr/>
        <p:txBody>
          <a:bodyPr/>
          <a:lstStyle/>
          <a:p>
            <a:fld id="{0C863989-3DD5-4214-8B0C-41B3BA205069}" type="slidenum">
              <a:rPr lang="en-GB" smtClean="0"/>
              <a:t>‹#›</a:t>
            </a:fld>
            <a:endParaRPr lang="en-GB"/>
          </a:p>
        </p:txBody>
      </p:sp>
    </p:spTree>
    <p:extLst>
      <p:ext uri="{BB962C8B-B14F-4D97-AF65-F5344CB8AC3E}">
        <p14:creationId xmlns:p14="http://schemas.microsoft.com/office/powerpoint/2010/main" val="630958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32121A-C2DC-40FB-A647-4AD8566EBCD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9C4B9E0-A19A-4870-BA1D-3298D950C80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33C0EB8-FC1F-471A-97D7-BB2D60B1C3D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5223B42-A846-43BD-9AAD-2E24A88EDDEA}"/>
              </a:ext>
            </a:extLst>
          </p:cNvPr>
          <p:cNvSpPr>
            <a:spLocks noGrp="1"/>
          </p:cNvSpPr>
          <p:nvPr>
            <p:ph type="dt" sz="half" idx="10"/>
          </p:nvPr>
        </p:nvSpPr>
        <p:spPr/>
        <p:txBody>
          <a:bodyPr/>
          <a:lstStyle/>
          <a:p>
            <a:fld id="{E173ECAF-29A6-42B4-B150-38BE3D615D6D}" type="datetimeFigureOut">
              <a:rPr lang="en-GB" smtClean="0"/>
              <a:t>23/06/2020</a:t>
            </a:fld>
            <a:endParaRPr lang="en-GB"/>
          </a:p>
        </p:txBody>
      </p:sp>
      <p:sp>
        <p:nvSpPr>
          <p:cNvPr id="6" name="Footer Placeholder 5">
            <a:extLst>
              <a:ext uri="{FF2B5EF4-FFF2-40B4-BE49-F238E27FC236}">
                <a16:creationId xmlns:a16="http://schemas.microsoft.com/office/drawing/2014/main" id="{24C45026-FE01-483C-9BDF-62CB7AE8E6A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F881998-B493-4BC6-B8DD-EF346FDA6FD7}"/>
              </a:ext>
            </a:extLst>
          </p:cNvPr>
          <p:cNvSpPr>
            <a:spLocks noGrp="1"/>
          </p:cNvSpPr>
          <p:nvPr>
            <p:ph type="sldNum" sz="quarter" idx="12"/>
          </p:nvPr>
        </p:nvSpPr>
        <p:spPr/>
        <p:txBody>
          <a:bodyPr/>
          <a:lstStyle/>
          <a:p>
            <a:fld id="{0C863989-3DD5-4214-8B0C-41B3BA205069}" type="slidenum">
              <a:rPr lang="en-GB" smtClean="0"/>
              <a:t>‹#›</a:t>
            </a:fld>
            <a:endParaRPr lang="en-GB"/>
          </a:p>
        </p:txBody>
      </p:sp>
    </p:spTree>
    <p:extLst>
      <p:ext uri="{BB962C8B-B14F-4D97-AF65-F5344CB8AC3E}">
        <p14:creationId xmlns:p14="http://schemas.microsoft.com/office/powerpoint/2010/main" val="37288307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027322-13AA-4250-BE18-3575A73873F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E0C46482-68B4-4ACC-8F7D-379C48F7C67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AECCC9E-715A-4C22-B3EF-F0A8DD2B44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88B1558-510D-4EFA-8C56-24A52B08D828}"/>
              </a:ext>
            </a:extLst>
          </p:cNvPr>
          <p:cNvSpPr>
            <a:spLocks noGrp="1"/>
          </p:cNvSpPr>
          <p:nvPr>
            <p:ph type="dt" sz="half" idx="10"/>
          </p:nvPr>
        </p:nvSpPr>
        <p:spPr/>
        <p:txBody>
          <a:bodyPr/>
          <a:lstStyle/>
          <a:p>
            <a:fld id="{E173ECAF-29A6-42B4-B150-38BE3D615D6D}" type="datetimeFigureOut">
              <a:rPr lang="en-GB" smtClean="0"/>
              <a:t>23/06/2020</a:t>
            </a:fld>
            <a:endParaRPr lang="en-GB"/>
          </a:p>
        </p:txBody>
      </p:sp>
      <p:sp>
        <p:nvSpPr>
          <p:cNvPr id="6" name="Footer Placeholder 5">
            <a:extLst>
              <a:ext uri="{FF2B5EF4-FFF2-40B4-BE49-F238E27FC236}">
                <a16:creationId xmlns:a16="http://schemas.microsoft.com/office/drawing/2014/main" id="{BCD9A235-6CBB-4649-B31D-C424D923FC0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1D08BC1-1919-452C-B007-0A8930D7665B}"/>
              </a:ext>
            </a:extLst>
          </p:cNvPr>
          <p:cNvSpPr>
            <a:spLocks noGrp="1"/>
          </p:cNvSpPr>
          <p:nvPr>
            <p:ph type="sldNum" sz="quarter" idx="12"/>
          </p:nvPr>
        </p:nvSpPr>
        <p:spPr/>
        <p:txBody>
          <a:bodyPr/>
          <a:lstStyle/>
          <a:p>
            <a:fld id="{0C863989-3DD5-4214-8B0C-41B3BA205069}" type="slidenum">
              <a:rPr lang="en-GB" smtClean="0"/>
              <a:t>‹#›</a:t>
            </a:fld>
            <a:endParaRPr lang="en-GB"/>
          </a:p>
        </p:txBody>
      </p:sp>
    </p:spTree>
    <p:extLst>
      <p:ext uri="{BB962C8B-B14F-4D97-AF65-F5344CB8AC3E}">
        <p14:creationId xmlns:p14="http://schemas.microsoft.com/office/powerpoint/2010/main" val="2305965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50CAD87-838B-431F-BB35-C0BE08769C2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a:extLst>
              <a:ext uri="{FF2B5EF4-FFF2-40B4-BE49-F238E27FC236}">
                <a16:creationId xmlns:a16="http://schemas.microsoft.com/office/drawing/2014/main" id="{B2A0FF46-F789-4FCE-892E-85B26741F47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a:extLst>
              <a:ext uri="{FF2B5EF4-FFF2-40B4-BE49-F238E27FC236}">
                <a16:creationId xmlns:a16="http://schemas.microsoft.com/office/drawing/2014/main" id="{29B1C365-4681-469A-AF8F-558DFE06270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Open Sans" panose="020B0606030504020204" pitchFamily="34" charset="0"/>
              </a:defRPr>
            </a:lvl1pPr>
          </a:lstStyle>
          <a:p>
            <a:fld id="{E173ECAF-29A6-42B4-B150-38BE3D615D6D}" type="datetimeFigureOut">
              <a:rPr lang="en-GB" smtClean="0"/>
              <a:pPr/>
              <a:t>23/06/2020</a:t>
            </a:fld>
            <a:endParaRPr lang="en-GB" dirty="0"/>
          </a:p>
        </p:txBody>
      </p:sp>
      <p:sp>
        <p:nvSpPr>
          <p:cNvPr id="5" name="Footer Placeholder 4">
            <a:extLst>
              <a:ext uri="{FF2B5EF4-FFF2-40B4-BE49-F238E27FC236}">
                <a16:creationId xmlns:a16="http://schemas.microsoft.com/office/drawing/2014/main" id="{469E746A-2CA8-4751-BEDA-F934CDBD9EF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Open Sans" panose="020B0606030504020204" pitchFamily="34" charset="0"/>
              </a:defRPr>
            </a:lvl1pPr>
          </a:lstStyle>
          <a:p>
            <a:endParaRPr lang="en-GB" dirty="0"/>
          </a:p>
        </p:txBody>
      </p:sp>
      <p:sp>
        <p:nvSpPr>
          <p:cNvPr id="6" name="Slide Number Placeholder 5">
            <a:extLst>
              <a:ext uri="{FF2B5EF4-FFF2-40B4-BE49-F238E27FC236}">
                <a16:creationId xmlns:a16="http://schemas.microsoft.com/office/drawing/2014/main" id="{5E250C18-BC05-4284-9EE1-60C7C942DDD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Open Sans" panose="020B0606030504020204" pitchFamily="34" charset="0"/>
              </a:defRPr>
            </a:lvl1pPr>
          </a:lstStyle>
          <a:p>
            <a:fld id="{0C863989-3DD5-4214-8B0C-41B3BA205069}" type="slidenum">
              <a:rPr lang="en-GB" smtClean="0"/>
              <a:pPr/>
              <a:t>‹#›</a:t>
            </a:fld>
            <a:endParaRPr lang="en-GB" dirty="0"/>
          </a:p>
        </p:txBody>
      </p:sp>
    </p:spTree>
    <p:extLst>
      <p:ext uri="{BB962C8B-B14F-4D97-AF65-F5344CB8AC3E}">
        <p14:creationId xmlns:p14="http://schemas.microsoft.com/office/powerpoint/2010/main" val="29858004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Open Sans" panose="020B0606030504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panose="020B0606030504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panose="020B0606030504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panose="020B0606030504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panose="020B0606030504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panose="020B0606030504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D2357BF6-7D89-4079-8F91-FB58423D18EB}"/>
              </a:ext>
            </a:extLst>
          </p:cNvPr>
          <p:cNvSpPr txBox="1"/>
          <p:nvPr/>
        </p:nvSpPr>
        <p:spPr>
          <a:xfrm>
            <a:off x="1488141" y="3155576"/>
            <a:ext cx="9466730" cy="1815882"/>
          </a:xfrm>
          <a:prstGeom prst="rect">
            <a:avLst/>
          </a:prstGeom>
          <a:noFill/>
        </p:spPr>
        <p:txBody>
          <a:bodyPr wrap="square" rtlCol="0">
            <a:spAutoFit/>
          </a:bodyPr>
          <a:lstStyle/>
          <a:p>
            <a:r>
              <a:rPr lang="en-GB" sz="5600" dirty="0">
                <a:solidFill>
                  <a:schemeClr val="bg1"/>
                </a:solidFill>
                <a:latin typeface="Open Sans" panose="020B0606030504020204" pitchFamily="34" charset="0"/>
                <a:ea typeface="Open Sans" panose="020B0606030504020204" pitchFamily="34" charset="0"/>
                <a:cs typeface="Open Sans" panose="020B0606030504020204" pitchFamily="34" charset="0"/>
              </a:rPr>
              <a:t>Subjects Library Treasure Hunt</a:t>
            </a:r>
          </a:p>
        </p:txBody>
      </p:sp>
    </p:spTree>
    <p:extLst>
      <p:ext uri="{BB962C8B-B14F-4D97-AF65-F5344CB8AC3E}">
        <p14:creationId xmlns:p14="http://schemas.microsoft.com/office/powerpoint/2010/main" val="16113862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003DC7F0-F733-4AA8-B5E1-895F12DEDE81}"/>
              </a:ext>
            </a:extLst>
          </p:cNvPr>
          <p:cNvSpPr txBox="1"/>
          <p:nvPr/>
        </p:nvSpPr>
        <p:spPr>
          <a:xfrm>
            <a:off x="179294" y="430306"/>
            <a:ext cx="11743765" cy="584775"/>
          </a:xfrm>
          <a:prstGeom prst="rect">
            <a:avLst/>
          </a:prstGeom>
          <a:noFill/>
        </p:spPr>
        <p:txBody>
          <a:bodyPr wrap="square" rtlCol="0">
            <a:spAutoFit/>
          </a:bodyPr>
          <a:lstStyle/>
          <a:p>
            <a:r>
              <a:rPr lang="en-GB" sz="3200" b="1" dirty="0">
                <a:latin typeface="Open Sans" panose="020B0606030504020204" pitchFamily="34" charset="0"/>
                <a:ea typeface="Open Sans" panose="020B0606030504020204" pitchFamily="34" charset="0"/>
                <a:cs typeface="Open Sans" panose="020B0606030504020204" pitchFamily="34" charset="0"/>
              </a:rPr>
              <a:t>Subjects Library Treasure Hunt</a:t>
            </a:r>
          </a:p>
        </p:txBody>
      </p:sp>
      <p:sp>
        <p:nvSpPr>
          <p:cNvPr id="7" name="TextBox 6">
            <a:extLst>
              <a:ext uri="{FF2B5EF4-FFF2-40B4-BE49-F238E27FC236}">
                <a16:creationId xmlns:a16="http://schemas.microsoft.com/office/drawing/2014/main" id="{3E484326-79ED-4576-9696-E307568EB5AD}"/>
              </a:ext>
            </a:extLst>
          </p:cNvPr>
          <p:cNvSpPr txBox="1"/>
          <p:nvPr/>
        </p:nvSpPr>
        <p:spPr>
          <a:xfrm>
            <a:off x="224117" y="1214554"/>
            <a:ext cx="11743765" cy="3785652"/>
          </a:xfrm>
          <a:prstGeom prst="rect">
            <a:avLst/>
          </a:prstGeom>
          <a:noFill/>
        </p:spPr>
        <p:txBody>
          <a:bodyPr wrap="square" rtlCol="0">
            <a:spAutoFit/>
          </a:bodyPr>
          <a:lstStyle/>
          <a:p>
            <a:pPr>
              <a:lnSpc>
                <a:spcPct val="100000"/>
              </a:lnSpc>
              <a:buNone/>
            </a:pPr>
            <a:r>
              <a:rPr lang="en-GB" sz="2400" b="1" dirty="0">
                <a:ea typeface="Open Sans" panose="020B0606030504020204" pitchFamily="34" charset="0"/>
                <a:cs typeface="Open Sans" panose="020B0606030504020204" pitchFamily="34" charset="0"/>
              </a:rPr>
              <a:t>Objectives:</a:t>
            </a:r>
          </a:p>
          <a:p>
            <a:r>
              <a:rPr lang="en-GB" sz="2400" dirty="0">
                <a:ea typeface="Open Sans" panose="020B0606030504020204" pitchFamily="34" charset="0"/>
                <a:cs typeface="Open Sans" panose="020B0606030504020204" pitchFamily="34" charset="0"/>
              </a:rPr>
              <a:t>To learn about and explore different subject profiles suited to your particular needs and interests whilst becoming more familiar with the Subjects Library on the </a:t>
            </a:r>
            <a:r>
              <a:rPr lang="en-GB" sz="2400" dirty="0" err="1">
                <a:ea typeface="Open Sans" panose="020B0606030504020204" pitchFamily="34" charset="0"/>
                <a:cs typeface="Open Sans" panose="020B0606030504020204" pitchFamily="34" charset="0"/>
              </a:rPr>
              <a:t>Unifrog</a:t>
            </a:r>
            <a:r>
              <a:rPr lang="en-GB" sz="2400" dirty="0">
                <a:ea typeface="Open Sans" panose="020B0606030504020204" pitchFamily="34" charset="0"/>
                <a:cs typeface="Open Sans" panose="020B0606030504020204" pitchFamily="34" charset="0"/>
              </a:rPr>
              <a:t> platform.</a:t>
            </a:r>
          </a:p>
          <a:p>
            <a:pPr lvl="0">
              <a:defRPr/>
            </a:pPr>
            <a:endParaRPr lang="en-GB" sz="2400" b="1" dirty="0">
              <a:solidFill>
                <a:prstClr val="black"/>
              </a:solidFill>
              <a:ea typeface="Open Sans" panose="020B0606030504020204" pitchFamily="34" charset="0"/>
              <a:cs typeface="Open Sans" panose="020B0606030504020204" pitchFamily="34" charset="0"/>
            </a:endParaRPr>
          </a:p>
          <a:p>
            <a:pPr>
              <a:lnSpc>
                <a:spcPct val="100000"/>
              </a:lnSpc>
              <a:buNone/>
            </a:pPr>
            <a:r>
              <a:rPr lang="en-GB" sz="2400" b="1" dirty="0">
                <a:ea typeface="Open Sans" panose="020B0606030504020204" pitchFamily="34" charset="0"/>
                <a:cs typeface="Open Sans" panose="020B0606030504020204" pitchFamily="34" charset="0"/>
              </a:rPr>
              <a:t>You need:</a:t>
            </a:r>
          </a:p>
          <a:p>
            <a:r>
              <a:rPr lang="en-GB" sz="2400" dirty="0">
                <a:ea typeface="Open Sans" panose="020B0606030504020204" pitchFamily="34" charset="0"/>
                <a:cs typeface="Open Sans" panose="020B0606030504020204" pitchFamily="34" charset="0"/>
              </a:rPr>
              <a:t>Pen and Paper</a:t>
            </a:r>
          </a:p>
          <a:p>
            <a:r>
              <a:rPr lang="en-GB" sz="2400" dirty="0">
                <a:ea typeface="Open Sans" panose="020B0606030504020204" pitchFamily="34" charset="0"/>
                <a:cs typeface="Open Sans" panose="020B0606030504020204" pitchFamily="34" charset="0"/>
              </a:rPr>
              <a:t>Online access to the </a:t>
            </a:r>
            <a:r>
              <a:rPr lang="en-GB" sz="2400" dirty="0" err="1">
                <a:ea typeface="Open Sans" panose="020B0606030504020204" pitchFamily="34" charset="0"/>
                <a:cs typeface="Open Sans" panose="020B0606030504020204" pitchFamily="34" charset="0"/>
              </a:rPr>
              <a:t>Unifrog</a:t>
            </a:r>
            <a:r>
              <a:rPr lang="en-GB" sz="2400" dirty="0">
                <a:ea typeface="Open Sans" panose="020B0606030504020204" pitchFamily="34" charset="0"/>
                <a:cs typeface="Open Sans" panose="020B0606030504020204" pitchFamily="34" charset="0"/>
              </a:rPr>
              <a:t> platform</a:t>
            </a:r>
          </a:p>
          <a:p>
            <a:r>
              <a:rPr lang="en-GB" sz="2400" dirty="0">
                <a:ea typeface="Open Sans" panose="020B0606030504020204" pitchFamily="34" charset="0"/>
                <a:cs typeface="Open Sans" panose="020B0606030504020204" pitchFamily="34" charset="0"/>
              </a:rPr>
              <a:t>Optional: Subject library treasure hunt handout. </a:t>
            </a:r>
          </a:p>
          <a:p>
            <a:endParaRPr lang="en-GB" sz="2400" dirty="0">
              <a:ea typeface="Open Sans" panose="020B0606030504020204" pitchFamily="34" charset="0"/>
              <a:cs typeface="Open Sans" panose="020B0606030504020204" pitchFamily="34" charset="0"/>
            </a:endParaRPr>
          </a:p>
          <a:p>
            <a:pPr>
              <a:lnSpc>
                <a:spcPct val="100000"/>
              </a:lnSpc>
              <a:buNone/>
            </a:pPr>
            <a:r>
              <a:rPr lang="en-GB" sz="2400" b="1" dirty="0">
                <a:ea typeface="Open Sans" panose="020B0606030504020204" pitchFamily="34" charset="0"/>
                <a:cs typeface="Open Sans" panose="020B0606030504020204" pitchFamily="34" charset="0"/>
              </a:rPr>
              <a:t>The recommended time for this resource is 25 minutes</a:t>
            </a:r>
          </a:p>
        </p:txBody>
      </p:sp>
    </p:spTree>
    <p:extLst>
      <p:ext uri="{BB962C8B-B14F-4D97-AF65-F5344CB8AC3E}">
        <p14:creationId xmlns:p14="http://schemas.microsoft.com/office/powerpoint/2010/main" val="37542071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003DC7F0-F733-4AA8-B5E1-895F12DEDE81}"/>
              </a:ext>
            </a:extLst>
          </p:cNvPr>
          <p:cNvSpPr txBox="1"/>
          <p:nvPr/>
        </p:nvSpPr>
        <p:spPr>
          <a:xfrm>
            <a:off x="179294" y="430306"/>
            <a:ext cx="11743765" cy="584775"/>
          </a:xfrm>
          <a:prstGeom prst="rect">
            <a:avLst/>
          </a:prstGeom>
          <a:noFill/>
        </p:spPr>
        <p:txBody>
          <a:bodyPr wrap="square" rtlCol="0">
            <a:spAutoFit/>
          </a:bodyPr>
          <a:lstStyle/>
          <a:p>
            <a:r>
              <a:rPr lang="en-GB" sz="3200" b="1" dirty="0">
                <a:latin typeface="Open Sans" panose="020B0606030504020204" pitchFamily="34" charset="0"/>
                <a:ea typeface="Open Sans" panose="020B0606030504020204" pitchFamily="34" charset="0"/>
                <a:cs typeface="Open Sans" panose="020B0606030504020204" pitchFamily="34" charset="0"/>
              </a:rPr>
              <a:t>Instructions</a:t>
            </a:r>
          </a:p>
        </p:txBody>
      </p:sp>
      <p:sp>
        <p:nvSpPr>
          <p:cNvPr id="7" name="TextBox 6">
            <a:extLst>
              <a:ext uri="{FF2B5EF4-FFF2-40B4-BE49-F238E27FC236}">
                <a16:creationId xmlns:a16="http://schemas.microsoft.com/office/drawing/2014/main" id="{3E484326-79ED-4576-9696-E307568EB5AD}"/>
              </a:ext>
            </a:extLst>
          </p:cNvPr>
          <p:cNvSpPr txBox="1"/>
          <p:nvPr/>
        </p:nvSpPr>
        <p:spPr>
          <a:xfrm>
            <a:off x="224117" y="1214554"/>
            <a:ext cx="11743765" cy="2249270"/>
          </a:xfrm>
          <a:prstGeom prst="rect">
            <a:avLst/>
          </a:prstGeom>
          <a:noFill/>
        </p:spPr>
        <p:txBody>
          <a:bodyPr wrap="square" rtlCol="0">
            <a:spAutoFit/>
          </a:bodyPr>
          <a:lstStyle/>
          <a:p>
            <a:pPr marL="342900" indent="-342900">
              <a:lnSpc>
                <a:spcPct val="150000"/>
              </a:lnSpc>
              <a:buFont typeface="Arial" panose="020B0604020202020204" pitchFamily="34" charset="0"/>
              <a:buChar char="•"/>
            </a:pPr>
            <a:r>
              <a:rPr lang="en-GB" sz="2400" dirty="0">
                <a:latin typeface="Open Sans" panose="020B0606030504020204" pitchFamily="34" charset="0"/>
                <a:ea typeface="Open Sans" panose="020B0606030504020204" pitchFamily="34" charset="0"/>
                <a:cs typeface="Open Sans" panose="020B0606030504020204" pitchFamily="34" charset="0"/>
              </a:rPr>
              <a:t>Go to www.unifrog.org/student</a:t>
            </a:r>
          </a:p>
          <a:p>
            <a:pPr marL="342900" indent="-342900">
              <a:lnSpc>
                <a:spcPct val="150000"/>
              </a:lnSpc>
              <a:buFont typeface="Arial" panose="020B0604020202020204" pitchFamily="34" charset="0"/>
              <a:buChar char="•"/>
            </a:pPr>
            <a:r>
              <a:rPr lang="en-GB" sz="2400" dirty="0">
                <a:latin typeface="Open Sans" panose="020B0606030504020204" pitchFamily="34" charset="0"/>
                <a:ea typeface="Open Sans" panose="020B0606030504020204" pitchFamily="34" charset="0"/>
                <a:cs typeface="Open Sans" panose="020B0606030504020204" pitchFamily="34" charset="0"/>
              </a:rPr>
              <a:t>Sign into your Unifrog account</a:t>
            </a:r>
          </a:p>
          <a:p>
            <a:pPr marL="342900" indent="-342900">
              <a:lnSpc>
                <a:spcPct val="150000"/>
              </a:lnSpc>
              <a:buFont typeface="Arial" panose="020B0604020202020204" pitchFamily="34" charset="0"/>
              <a:buChar char="•"/>
            </a:pPr>
            <a:r>
              <a:rPr lang="en-GB" sz="2400" dirty="0">
                <a:latin typeface="Open Sans" panose="020B0606030504020204" pitchFamily="34" charset="0"/>
                <a:ea typeface="Open Sans" panose="020B0606030504020204" pitchFamily="34" charset="0"/>
                <a:cs typeface="Open Sans" panose="020B0606030504020204" pitchFamily="34" charset="0"/>
              </a:rPr>
              <a:t>Answer the following questions while exploring the amazing range in the Unifrog Subjects library!</a:t>
            </a:r>
          </a:p>
        </p:txBody>
      </p:sp>
    </p:spTree>
    <p:extLst>
      <p:ext uri="{BB962C8B-B14F-4D97-AF65-F5344CB8AC3E}">
        <p14:creationId xmlns:p14="http://schemas.microsoft.com/office/powerpoint/2010/main" val="41278489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003DC7F0-F733-4AA8-B5E1-895F12DEDE81}"/>
              </a:ext>
            </a:extLst>
          </p:cNvPr>
          <p:cNvSpPr txBox="1"/>
          <p:nvPr/>
        </p:nvSpPr>
        <p:spPr>
          <a:xfrm>
            <a:off x="179294" y="430306"/>
            <a:ext cx="11743765" cy="584775"/>
          </a:xfrm>
          <a:prstGeom prst="rect">
            <a:avLst/>
          </a:prstGeom>
          <a:noFill/>
        </p:spPr>
        <p:txBody>
          <a:bodyPr wrap="square" rtlCol="0">
            <a:spAutoFit/>
          </a:bodyPr>
          <a:lstStyle/>
          <a:p>
            <a:r>
              <a:rPr lang="en-GB" sz="3200" b="1" dirty="0">
                <a:latin typeface="Open Sans" panose="020B0606030504020204" pitchFamily="34" charset="0"/>
                <a:ea typeface="Open Sans" panose="020B0606030504020204" pitchFamily="34" charset="0"/>
                <a:cs typeface="Open Sans" panose="020B0606030504020204" pitchFamily="34" charset="0"/>
              </a:rPr>
              <a:t>Questions</a:t>
            </a:r>
          </a:p>
        </p:txBody>
      </p:sp>
      <p:sp>
        <p:nvSpPr>
          <p:cNvPr id="7" name="TextBox 6">
            <a:extLst>
              <a:ext uri="{FF2B5EF4-FFF2-40B4-BE49-F238E27FC236}">
                <a16:creationId xmlns:a16="http://schemas.microsoft.com/office/drawing/2014/main" id="{3E484326-79ED-4576-9696-E307568EB5AD}"/>
              </a:ext>
            </a:extLst>
          </p:cNvPr>
          <p:cNvSpPr txBox="1"/>
          <p:nvPr/>
        </p:nvSpPr>
        <p:spPr>
          <a:xfrm>
            <a:off x="224117" y="1214554"/>
            <a:ext cx="11743765" cy="2803268"/>
          </a:xfrm>
          <a:prstGeom prst="rect">
            <a:avLst/>
          </a:prstGeom>
          <a:noFill/>
        </p:spPr>
        <p:txBody>
          <a:bodyPr wrap="square" rtlCol="0">
            <a:spAutoFit/>
          </a:bodyPr>
          <a:lstStyle/>
          <a:p>
            <a:pPr marL="514350" indent="-514350">
              <a:lnSpc>
                <a:spcPct val="150000"/>
              </a:lnSpc>
              <a:buFont typeface="Arial" panose="020B0604020202020204" pitchFamily="34" charset="0"/>
              <a:buAutoNum type="arabicPeriod"/>
            </a:pPr>
            <a:r>
              <a:rPr lang="en-GB" sz="2400" dirty="0">
                <a:latin typeface="Open Sans" panose="020B0606030504020204" pitchFamily="34" charset="0"/>
                <a:ea typeface="Open Sans" panose="020B0606030504020204" pitchFamily="34" charset="0"/>
                <a:cs typeface="Open Sans" panose="020B0606030504020204" pitchFamily="34" charset="0"/>
              </a:rPr>
              <a:t>Find four subject guides that are a </a:t>
            </a:r>
            <a:r>
              <a:rPr lang="en-GB" sz="2400" b="1" dirty="0">
                <a:latin typeface="Open Sans" panose="020B0606030504020204" pitchFamily="34" charset="0"/>
                <a:ea typeface="Open Sans" panose="020B0606030504020204" pitchFamily="34" charset="0"/>
                <a:cs typeface="Open Sans" panose="020B0606030504020204" pitchFamily="34" charset="0"/>
              </a:rPr>
              <a:t>close match </a:t>
            </a:r>
            <a:r>
              <a:rPr lang="en-GB" sz="2400" dirty="0">
                <a:latin typeface="Open Sans" panose="020B0606030504020204" pitchFamily="34" charset="0"/>
                <a:ea typeface="Open Sans" panose="020B0606030504020204" pitchFamily="34" charset="0"/>
                <a:cs typeface="Open Sans" panose="020B0606030504020204" pitchFamily="34" charset="0"/>
              </a:rPr>
              <a:t>for a student studying the following: Biology, Business and Marketing, Art and Design. </a:t>
            </a:r>
          </a:p>
          <a:p>
            <a:pPr marL="514350" indent="-514350">
              <a:lnSpc>
                <a:spcPct val="150000"/>
              </a:lnSpc>
              <a:buFont typeface="Arial" panose="020B0604020202020204" pitchFamily="34" charset="0"/>
              <a:buAutoNum type="arabicPeriod"/>
            </a:pPr>
            <a:endParaRPr lang="en-GB" sz="2400" dirty="0">
              <a:latin typeface="Open Sans" panose="020B0606030504020204" pitchFamily="34" charset="0"/>
              <a:ea typeface="Open Sans" panose="020B0606030504020204" pitchFamily="34" charset="0"/>
              <a:cs typeface="Open Sans" panose="020B0606030504020204" pitchFamily="34" charset="0"/>
            </a:endParaRPr>
          </a:p>
          <a:p>
            <a:pPr marL="514350" indent="-514350">
              <a:lnSpc>
                <a:spcPct val="150000"/>
              </a:lnSpc>
              <a:buFont typeface="Arial" panose="020B0604020202020204" pitchFamily="34" charset="0"/>
              <a:buAutoNum type="arabicPeriod"/>
            </a:pPr>
            <a:r>
              <a:rPr lang="en-GB" sz="2400" dirty="0">
                <a:latin typeface="Open Sans" panose="020B0606030504020204" pitchFamily="34" charset="0"/>
                <a:ea typeface="Open Sans" panose="020B0606030504020204" pitchFamily="34" charset="0"/>
                <a:cs typeface="Open Sans" panose="020B0606030504020204" pitchFamily="34" charset="0"/>
              </a:rPr>
              <a:t>Find three that are a </a:t>
            </a:r>
            <a:r>
              <a:rPr lang="en-GB" sz="2400" b="1" dirty="0">
                <a:latin typeface="Open Sans" panose="020B0606030504020204" pitchFamily="34" charset="0"/>
                <a:ea typeface="Open Sans" panose="020B0606030504020204" pitchFamily="34" charset="0"/>
                <a:cs typeface="Open Sans" panose="020B0606030504020204" pitchFamily="34" charset="0"/>
              </a:rPr>
              <a:t>tenuous match </a:t>
            </a:r>
            <a:r>
              <a:rPr lang="en-GB" sz="2400" dirty="0">
                <a:latin typeface="Open Sans" panose="020B0606030504020204" pitchFamily="34" charset="0"/>
                <a:ea typeface="Open Sans" panose="020B0606030504020204" pitchFamily="34" charset="0"/>
                <a:cs typeface="Open Sans" panose="020B0606030504020204" pitchFamily="34" charset="0"/>
              </a:rPr>
              <a:t>for the above example. </a:t>
            </a:r>
          </a:p>
          <a:p>
            <a:pPr>
              <a:lnSpc>
                <a:spcPct val="150000"/>
              </a:lnSpc>
            </a:pPr>
            <a:endParaRPr lang="en-GB" sz="2400" dirty="0">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20390407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003DC7F0-F733-4AA8-B5E1-895F12DEDE81}"/>
              </a:ext>
            </a:extLst>
          </p:cNvPr>
          <p:cNvSpPr txBox="1"/>
          <p:nvPr/>
        </p:nvSpPr>
        <p:spPr>
          <a:xfrm>
            <a:off x="179294" y="430306"/>
            <a:ext cx="11743765" cy="584775"/>
          </a:xfrm>
          <a:prstGeom prst="rect">
            <a:avLst/>
          </a:prstGeom>
          <a:noFill/>
        </p:spPr>
        <p:txBody>
          <a:bodyPr wrap="square" rtlCol="0">
            <a:spAutoFit/>
          </a:bodyPr>
          <a:lstStyle/>
          <a:p>
            <a:r>
              <a:rPr lang="en-GB" sz="3200" b="1" dirty="0">
                <a:latin typeface="Open Sans" panose="020B0606030504020204" pitchFamily="34" charset="0"/>
                <a:ea typeface="Open Sans" panose="020B0606030504020204" pitchFamily="34" charset="0"/>
                <a:cs typeface="Open Sans" panose="020B0606030504020204" pitchFamily="34" charset="0"/>
              </a:rPr>
              <a:t>Questions</a:t>
            </a:r>
          </a:p>
        </p:txBody>
      </p:sp>
      <p:sp>
        <p:nvSpPr>
          <p:cNvPr id="7" name="TextBox 6">
            <a:extLst>
              <a:ext uri="{FF2B5EF4-FFF2-40B4-BE49-F238E27FC236}">
                <a16:creationId xmlns:a16="http://schemas.microsoft.com/office/drawing/2014/main" id="{3E484326-79ED-4576-9696-E307568EB5AD}"/>
              </a:ext>
            </a:extLst>
          </p:cNvPr>
          <p:cNvSpPr txBox="1"/>
          <p:nvPr/>
        </p:nvSpPr>
        <p:spPr>
          <a:xfrm>
            <a:off x="224117" y="1214554"/>
            <a:ext cx="11743765" cy="3357266"/>
          </a:xfrm>
          <a:prstGeom prst="rect">
            <a:avLst/>
          </a:prstGeom>
          <a:noFill/>
        </p:spPr>
        <p:txBody>
          <a:bodyPr wrap="square" rtlCol="0">
            <a:spAutoFit/>
          </a:bodyPr>
          <a:lstStyle/>
          <a:p>
            <a:pPr marL="514350" indent="-514350">
              <a:lnSpc>
                <a:spcPct val="150000"/>
              </a:lnSpc>
              <a:buAutoNum type="arabicPeriod" startAt="3"/>
            </a:pPr>
            <a:r>
              <a:rPr lang="en-GB" sz="2400" dirty="0">
                <a:latin typeface="Open Sans" panose="020B0606030504020204" pitchFamily="34" charset="0"/>
                <a:ea typeface="Open Sans" panose="020B0606030504020204" pitchFamily="34" charset="0"/>
                <a:cs typeface="Open Sans" panose="020B0606030504020204" pitchFamily="34" charset="0"/>
              </a:rPr>
              <a:t>Watch Unifrog’s interview with the person studying Events management, and answer the following:</a:t>
            </a:r>
          </a:p>
          <a:p>
            <a:pPr marL="971550" lvl="1" indent="-514350">
              <a:lnSpc>
                <a:spcPct val="150000"/>
              </a:lnSpc>
              <a:buAutoNum type="alphaLcParenR"/>
            </a:pPr>
            <a:r>
              <a:rPr lang="en-GB" sz="2400" b="1" dirty="0">
                <a:latin typeface="Open Sans" panose="020B0606030504020204" pitchFamily="34" charset="0"/>
                <a:ea typeface="Open Sans" panose="020B0606030504020204" pitchFamily="34" charset="0"/>
                <a:cs typeface="Open Sans" panose="020B0606030504020204" pitchFamily="34" charset="0"/>
              </a:rPr>
              <a:t>At which university is this person studying?</a:t>
            </a:r>
          </a:p>
          <a:p>
            <a:pPr marL="971550" lvl="1" indent="-514350">
              <a:lnSpc>
                <a:spcPct val="150000"/>
              </a:lnSpc>
              <a:buAutoNum type="alphaLcParenR"/>
            </a:pPr>
            <a:r>
              <a:rPr lang="en-GB" sz="2400" b="1" dirty="0">
                <a:latin typeface="Open Sans" panose="020B0606030504020204" pitchFamily="34" charset="0"/>
                <a:ea typeface="Open Sans" panose="020B0606030504020204" pitchFamily="34" charset="0"/>
                <a:cs typeface="Open Sans" panose="020B0606030504020204" pitchFamily="34" charset="0"/>
              </a:rPr>
              <a:t>What is this person’s favourite module on their course?</a:t>
            </a:r>
          </a:p>
          <a:p>
            <a:pPr marL="971550" lvl="1" indent="-514350">
              <a:lnSpc>
                <a:spcPct val="150000"/>
              </a:lnSpc>
              <a:buAutoNum type="alphaLcParenR"/>
            </a:pPr>
            <a:r>
              <a:rPr lang="en-GB" sz="2400" b="1" dirty="0">
                <a:latin typeface="Open Sans" panose="020B0606030504020204" pitchFamily="34" charset="0"/>
                <a:ea typeface="Open Sans" panose="020B0606030504020204" pitchFamily="34" charset="0"/>
                <a:cs typeface="Open Sans" panose="020B0606030504020204" pitchFamily="34" charset="0"/>
              </a:rPr>
              <a:t>What are some of the activities this student does as part of their course?</a:t>
            </a:r>
          </a:p>
        </p:txBody>
      </p:sp>
    </p:spTree>
    <p:extLst>
      <p:ext uri="{BB962C8B-B14F-4D97-AF65-F5344CB8AC3E}">
        <p14:creationId xmlns:p14="http://schemas.microsoft.com/office/powerpoint/2010/main" val="3906984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3E484326-79ED-4576-9696-E307568EB5AD}"/>
              </a:ext>
            </a:extLst>
          </p:cNvPr>
          <p:cNvSpPr txBox="1"/>
          <p:nvPr/>
        </p:nvSpPr>
        <p:spPr>
          <a:xfrm>
            <a:off x="240632" y="1196369"/>
            <a:ext cx="11389895" cy="4465261"/>
          </a:xfrm>
          <a:prstGeom prst="rect">
            <a:avLst/>
          </a:prstGeom>
          <a:noFill/>
        </p:spPr>
        <p:txBody>
          <a:bodyPr wrap="square" rtlCol="0">
            <a:spAutoFit/>
          </a:bodyPr>
          <a:lstStyle/>
          <a:p>
            <a:pPr marL="514350" indent="-514350">
              <a:lnSpc>
                <a:spcPct val="150000"/>
              </a:lnSpc>
              <a:buFont typeface="+mj-lt"/>
              <a:buAutoNum type="arabicPeriod" startAt="4"/>
            </a:pPr>
            <a:r>
              <a:rPr lang="en-GB" sz="2400" dirty="0">
                <a:latin typeface="Open Sans" panose="020B0606030504020204" pitchFamily="34" charset="0"/>
                <a:ea typeface="Open Sans" panose="020B0606030504020204" pitchFamily="34" charset="0"/>
                <a:cs typeface="Open Sans" panose="020B0606030504020204" pitchFamily="34" charset="0"/>
              </a:rPr>
              <a:t>Watch Unifrog’s interview with a Dentistry student.  </a:t>
            </a:r>
          </a:p>
          <a:p>
            <a:pPr marL="971550" lvl="1" indent="-514350">
              <a:lnSpc>
                <a:spcPct val="150000"/>
              </a:lnSpc>
              <a:buAutoNum type="alphaLcParenR"/>
            </a:pPr>
            <a:r>
              <a:rPr lang="en-GB" sz="2400" b="1" dirty="0">
                <a:latin typeface="Open Sans" panose="020B0606030504020204" pitchFamily="34" charset="0"/>
                <a:ea typeface="Open Sans" panose="020B0606030504020204" pitchFamily="34" charset="0"/>
                <a:cs typeface="Open Sans" panose="020B0606030504020204" pitchFamily="34" charset="0"/>
              </a:rPr>
              <a:t>How long does this student usually spend in the clinic for his third year studies?</a:t>
            </a:r>
          </a:p>
          <a:p>
            <a:pPr marL="971550" lvl="1" indent="-514350">
              <a:lnSpc>
                <a:spcPct val="150000"/>
              </a:lnSpc>
              <a:buAutoNum type="alphaLcParenR"/>
            </a:pPr>
            <a:r>
              <a:rPr lang="en-GB" sz="2400" b="1" dirty="0">
                <a:latin typeface="Open Sans" panose="020B0606030504020204" pitchFamily="34" charset="0"/>
                <a:ea typeface="Open Sans" panose="020B0606030504020204" pitchFamily="34" charset="0"/>
                <a:cs typeface="Open Sans" panose="020B0606030504020204" pitchFamily="34" charset="0"/>
              </a:rPr>
              <a:t>What are two of the irreversible treatments third year students can perform on patients?</a:t>
            </a:r>
          </a:p>
          <a:p>
            <a:pPr marL="971550" lvl="1" indent="-514350">
              <a:lnSpc>
                <a:spcPct val="150000"/>
              </a:lnSpc>
              <a:buAutoNum type="alphaLcParenR"/>
            </a:pPr>
            <a:r>
              <a:rPr lang="en-GB" sz="2400" b="1" dirty="0">
                <a:latin typeface="Open Sans" panose="020B0606030504020204" pitchFamily="34" charset="0"/>
                <a:ea typeface="Open Sans" panose="020B0606030504020204" pitchFamily="34" charset="0"/>
                <a:cs typeface="Open Sans" panose="020B0606030504020204" pitchFamily="34" charset="0"/>
              </a:rPr>
              <a:t>Orthodontics is one of the specialisms for a Dentistry student. What does this mean? </a:t>
            </a:r>
          </a:p>
          <a:p>
            <a:pPr lvl="1">
              <a:lnSpc>
                <a:spcPct val="150000"/>
              </a:lnSpc>
            </a:pPr>
            <a:endParaRPr lang="en-GB" sz="2400" b="1" dirty="0">
              <a:latin typeface="Open Sans" panose="020B0606030504020204" pitchFamily="34" charset="0"/>
              <a:ea typeface="Open Sans" panose="020B0606030504020204" pitchFamily="34" charset="0"/>
              <a:cs typeface="Open Sans" panose="020B0606030504020204" pitchFamily="34" charset="0"/>
            </a:endParaRPr>
          </a:p>
        </p:txBody>
      </p:sp>
      <p:sp>
        <p:nvSpPr>
          <p:cNvPr id="3" name="TextBox 2">
            <a:extLst>
              <a:ext uri="{FF2B5EF4-FFF2-40B4-BE49-F238E27FC236}">
                <a16:creationId xmlns:a16="http://schemas.microsoft.com/office/drawing/2014/main" id="{A9E9F133-A645-4361-A8FD-F1E97CCE6848}"/>
              </a:ext>
            </a:extLst>
          </p:cNvPr>
          <p:cNvSpPr txBox="1"/>
          <p:nvPr/>
        </p:nvSpPr>
        <p:spPr>
          <a:xfrm>
            <a:off x="179294" y="430306"/>
            <a:ext cx="11743765" cy="584775"/>
          </a:xfrm>
          <a:prstGeom prst="rect">
            <a:avLst/>
          </a:prstGeom>
          <a:noFill/>
        </p:spPr>
        <p:txBody>
          <a:bodyPr wrap="square" rtlCol="0">
            <a:spAutoFit/>
          </a:bodyPr>
          <a:lstStyle/>
          <a:p>
            <a:r>
              <a:rPr lang="en-GB" sz="3200" b="1" dirty="0">
                <a:latin typeface="Open Sans" panose="020B0606030504020204" pitchFamily="34" charset="0"/>
                <a:ea typeface="Open Sans" panose="020B0606030504020204" pitchFamily="34" charset="0"/>
                <a:cs typeface="Open Sans" panose="020B0606030504020204" pitchFamily="34" charset="0"/>
              </a:rPr>
              <a:t>Questions</a:t>
            </a:r>
          </a:p>
        </p:txBody>
      </p:sp>
    </p:spTree>
    <p:extLst>
      <p:ext uri="{BB962C8B-B14F-4D97-AF65-F5344CB8AC3E}">
        <p14:creationId xmlns:p14="http://schemas.microsoft.com/office/powerpoint/2010/main" val="23621891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3E484326-79ED-4576-9696-E307568EB5AD}"/>
              </a:ext>
            </a:extLst>
          </p:cNvPr>
          <p:cNvSpPr txBox="1"/>
          <p:nvPr/>
        </p:nvSpPr>
        <p:spPr>
          <a:xfrm>
            <a:off x="356228" y="1355739"/>
            <a:ext cx="11389895" cy="3911264"/>
          </a:xfrm>
          <a:prstGeom prst="rect">
            <a:avLst/>
          </a:prstGeom>
          <a:noFill/>
        </p:spPr>
        <p:txBody>
          <a:bodyPr wrap="square" rtlCol="0">
            <a:spAutoFit/>
          </a:bodyPr>
          <a:lstStyle/>
          <a:p>
            <a:pPr marL="342900" indent="-342900">
              <a:lnSpc>
                <a:spcPct val="150000"/>
              </a:lnSpc>
              <a:buAutoNum type="arabicPeriod" startAt="5"/>
            </a:pPr>
            <a:r>
              <a:rPr lang="en-GB" sz="2400" dirty="0">
                <a:latin typeface="Open Sans" panose="020B0606030504020204" pitchFamily="34" charset="0"/>
                <a:ea typeface="Open Sans" panose="020B0606030504020204" pitchFamily="34" charset="0"/>
                <a:cs typeface="Open Sans" panose="020B0606030504020204" pitchFamily="34" charset="0"/>
              </a:rPr>
              <a:t>Wider reading is an essential part of your preparation for university, and will also give much more weight to your personal statement.  If you were considering a Law degree, click on the Geek-out section of the Subjects library guide and find:</a:t>
            </a:r>
          </a:p>
          <a:p>
            <a:pPr marL="800100" lvl="1" indent="-342900">
              <a:lnSpc>
                <a:spcPct val="150000"/>
              </a:lnSpc>
              <a:buAutoNum type="alphaLcParenR"/>
            </a:pPr>
            <a:r>
              <a:rPr lang="en-GB" sz="2400" b="1" dirty="0">
                <a:latin typeface="Open Sans" panose="020B0606030504020204" pitchFamily="34" charset="0"/>
                <a:ea typeface="Open Sans" panose="020B0606030504020204" pitchFamily="34" charset="0"/>
                <a:cs typeface="Open Sans" panose="020B0606030504020204" pitchFamily="34" charset="0"/>
              </a:rPr>
              <a:t> The name of an Adam </a:t>
            </a:r>
            <a:r>
              <a:rPr lang="en-GB" sz="2400" b="1" dirty="0" err="1">
                <a:latin typeface="Open Sans" panose="020B0606030504020204" pitchFamily="34" charset="0"/>
                <a:ea typeface="Open Sans" panose="020B0606030504020204" pitchFamily="34" charset="0"/>
                <a:cs typeface="Open Sans" panose="020B0606030504020204" pitchFamily="34" charset="0"/>
              </a:rPr>
              <a:t>Foss’</a:t>
            </a:r>
            <a:r>
              <a:rPr lang="en-GB" sz="2400" b="1" dirty="0">
                <a:latin typeface="Open Sans" panose="020B0606030504020204" pitchFamily="34" charset="0"/>
                <a:ea typeface="Open Sans" panose="020B0606030504020204" pitchFamily="34" charset="0"/>
                <a:cs typeface="Open Sans" panose="020B0606030504020204" pitchFamily="34" charset="0"/>
              </a:rPr>
              <a:t> Ted Talk</a:t>
            </a:r>
          </a:p>
          <a:p>
            <a:pPr marL="800100" lvl="1" indent="-342900">
              <a:lnSpc>
                <a:spcPct val="150000"/>
              </a:lnSpc>
              <a:buAutoNum type="alphaLcParenR"/>
            </a:pPr>
            <a:r>
              <a:rPr lang="en-GB" sz="2400" b="1" dirty="0">
                <a:latin typeface="Open Sans" panose="020B0606030504020204" pitchFamily="34" charset="0"/>
                <a:ea typeface="Open Sans" panose="020B0606030504020204" pitchFamily="34" charset="0"/>
                <a:cs typeface="Open Sans" panose="020B0606030504020204" pitchFamily="34" charset="0"/>
              </a:rPr>
              <a:t> An interesting Podcast</a:t>
            </a:r>
          </a:p>
          <a:p>
            <a:pPr marL="800100" lvl="1" indent="-342900">
              <a:lnSpc>
                <a:spcPct val="150000"/>
              </a:lnSpc>
              <a:buAutoNum type="alphaLcParenR"/>
            </a:pPr>
            <a:r>
              <a:rPr lang="en-GB" sz="2400" b="1" dirty="0">
                <a:latin typeface="Open Sans" panose="020B0606030504020204" pitchFamily="34" charset="0"/>
                <a:ea typeface="Open Sans" panose="020B0606030504020204" pitchFamily="34" charset="0"/>
                <a:cs typeface="Open Sans" panose="020B0606030504020204" pitchFamily="34" charset="0"/>
              </a:rPr>
              <a:t> An important book, including the title and author</a:t>
            </a:r>
          </a:p>
        </p:txBody>
      </p:sp>
      <p:sp>
        <p:nvSpPr>
          <p:cNvPr id="3" name="TextBox 2">
            <a:extLst>
              <a:ext uri="{FF2B5EF4-FFF2-40B4-BE49-F238E27FC236}">
                <a16:creationId xmlns:a16="http://schemas.microsoft.com/office/drawing/2014/main" id="{A6681831-DC21-42AC-968B-749C13F45E21}"/>
              </a:ext>
            </a:extLst>
          </p:cNvPr>
          <p:cNvSpPr txBox="1"/>
          <p:nvPr/>
        </p:nvSpPr>
        <p:spPr>
          <a:xfrm>
            <a:off x="179294" y="430306"/>
            <a:ext cx="11743765" cy="584775"/>
          </a:xfrm>
          <a:prstGeom prst="rect">
            <a:avLst/>
          </a:prstGeom>
          <a:noFill/>
        </p:spPr>
        <p:txBody>
          <a:bodyPr wrap="square" rtlCol="0">
            <a:spAutoFit/>
          </a:bodyPr>
          <a:lstStyle/>
          <a:p>
            <a:r>
              <a:rPr lang="en-GB" sz="3200" b="1" dirty="0">
                <a:latin typeface="Open Sans" panose="020B0606030504020204" pitchFamily="34" charset="0"/>
                <a:ea typeface="Open Sans" panose="020B0606030504020204" pitchFamily="34" charset="0"/>
                <a:cs typeface="Open Sans" panose="020B0606030504020204" pitchFamily="34" charset="0"/>
              </a:rPr>
              <a:t>Questions</a:t>
            </a:r>
          </a:p>
        </p:txBody>
      </p:sp>
    </p:spTree>
    <p:extLst>
      <p:ext uri="{BB962C8B-B14F-4D97-AF65-F5344CB8AC3E}">
        <p14:creationId xmlns:p14="http://schemas.microsoft.com/office/powerpoint/2010/main" val="14773846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177386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1721</TotalTime>
  <Words>725</Words>
  <Application>Microsoft Office PowerPoint</Application>
  <PresentationFormat>Widescreen</PresentationFormat>
  <Paragraphs>65</Paragraphs>
  <Slides>8</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Open Sans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Teacher slide</dc:title>
  <dc:creator>Robyn Smith</dc:creator>
  <cp:lastModifiedBy>Filmer, Melanie</cp:lastModifiedBy>
  <cp:revision>53</cp:revision>
  <dcterms:created xsi:type="dcterms:W3CDTF">2018-10-19T14:26:26Z</dcterms:created>
  <dcterms:modified xsi:type="dcterms:W3CDTF">2020-06-23T12:23:10Z</dcterms:modified>
</cp:coreProperties>
</file>