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64" r:id="rId3"/>
    <p:sldId id="278" r:id="rId4"/>
    <p:sldId id="265" r:id="rId5"/>
    <p:sldId id="276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7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82"/>
  </p:normalViewPr>
  <p:slideViewPr>
    <p:cSldViewPr snapToGrid="0" snapToObjects="1">
      <p:cViewPr varScale="1">
        <p:scale>
          <a:sx n="76" d="100"/>
          <a:sy n="76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E345BE-B6E5-4FD9-A48B-2D9A9A3DD6B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610E8A1F-E6B4-46D3-AF8A-525543886AA5}">
      <dgm:prSet custT="1"/>
      <dgm:spPr/>
      <dgm:t>
        <a:bodyPr/>
        <a:lstStyle/>
        <a:p>
          <a:pPr algn="r"/>
          <a:r>
            <a:rPr lang="en-US" sz="1600" dirty="0"/>
            <a:t>GET A FOLDER (ONE FROM A GCSE SUBJECT WILL DO)</a:t>
          </a:r>
        </a:p>
      </dgm:t>
    </dgm:pt>
    <dgm:pt modelId="{A3D1F24D-93CE-46E3-8559-59C71991559C}" type="parTrans" cxnId="{E1C6EC48-05C8-4052-8AEE-CFE7703CEF3B}">
      <dgm:prSet/>
      <dgm:spPr/>
      <dgm:t>
        <a:bodyPr/>
        <a:lstStyle/>
        <a:p>
          <a:endParaRPr lang="en-US"/>
        </a:p>
      </dgm:t>
    </dgm:pt>
    <dgm:pt modelId="{B19D154B-7F5E-4A53-BA2E-2859415C75F3}" type="sibTrans" cxnId="{E1C6EC48-05C8-4052-8AEE-CFE7703CEF3B}">
      <dgm:prSet/>
      <dgm:spPr/>
      <dgm:t>
        <a:bodyPr/>
        <a:lstStyle/>
        <a:p>
          <a:endParaRPr lang="en-US"/>
        </a:p>
      </dgm:t>
    </dgm:pt>
    <dgm:pt modelId="{5FCD8C2D-137D-497A-891A-680BF5781152}">
      <dgm:prSet custT="1"/>
      <dgm:spPr/>
      <dgm:t>
        <a:bodyPr/>
        <a:lstStyle/>
        <a:p>
          <a:pPr algn="r"/>
          <a:r>
            <a:rPr lang="en-US" sz="1600" dirty="0"/>
            <a:t>THIS FOLDER IS TO KEEP THE WORK YOU NEED AS PART OF YOUR PASSPORT TO SIXTH FORM</a:t>
          </a:r>
        </a:p>
      </dgm:t>
    </dgm:pt>
    <dgm:pt modelId="{BB357B98-7640-4795-9A5B-7B384229B3CA}" type="parTrans" cxnId="{93A03453-17F8-422E-9244-328B4BCCEA56}">
      <dgm:prSet/>
      <dgm:spPr/>
      <dgm:t>
        <a:bodyPr/>
        <a:lstStyle/>
        <a:p>
          <a:endParaRPr lang="en-US"/>
        </a:p>
      </dgm:t>
    </dgm:pt>
    <dgm:pt modelId="{EA7B437E-6FD5-426C-9CEB-16BD2A5D40F5}" type="sibTrans" cxnId="{93A03453-17F8-422E-9244-328B4BCCEA56}">
      <dgm:prSet/>
      <dgm:spPr/>
      <dgm:t>
        <a:bodyPr/>
        <a:lstStyle/>
        <a:p>
          <a:endParaRPr lang="en-US"/>
        </a:p>
      </dgm:t>
    </dgm:pt>
    <dgm:pt modelId="{FFEF2A91-0122-481D-BCCF-530DE13765F1}">
      <dgm:prSet custT="1"/>
      <dgm:spPr/>
      <dgm:t>
        <a:bodyPr/>
        <a:lstStyle/>
        <a:p>
          <a:pPr algn="r"/>
          <a:r>
            <a:rPr lang="en-US" sz="1600" dirty="0"/>
            <a:t>WRITE DOWN YOUR GOAL(S) and WHAT YOU NEED TO ACHIEVE IT and PUT THE NOTES IN THE FOLDER READY TO SUBMIT WHEN ASKED</a:t>
          </a:r>
        </a:p>
      </dgm:t>
    </dgm:pt>
    <dgm:pt modelId="{EEBB3615-B64B-4C97-BDD1-E13F448BABD2}" type="parTrans" cxnId="{A5AE0EF1-4E1B-43C1-8CBE-B1184C4E58D2}">
      <dgm:prSet/>
      <dgm:spPr/>
      <dgm:t>
        <a:bodyPr/>
        <a:lstStyle/>
        <a:p>
          <a:endParaRPr lang="en-US"/>
        </a:p>
      </dgm:t>
    </dgm:pt>
    <dgm:pt modelId="{D55C2BFB-7699-4EBB-8E74-AE7CAC128F33}" type="sibTrans" cxnId="{A5AE0EF1-4E1B-43C1-8CBE-B1184C4E58D2}">
      <dgm:prSet/>
      <dgm:spPr/>
      <dgm:t>
        <a:bodyPr/>
        <a:lstStyle/>
        <a:p>
          <a:endParaRPr lang="en-US"/>
        </a:p>
      </dgm:t>
    </dgm:pt>
    <dgm:pt modelId="{A8BD22BE-D62D-4116-B7A8-ED1674B2017A}" type="pres">
      <dgm:prSet presAssocID="{D0E345BE-B6E5-4FD9-A48B-2D9A9A3DD6BF}" presName="root" presStyleCnt="0">
        <dgm:presLayoutVars>
          <dgm:dir/>
          <dgm:resizeHandles val="exact"/>
        </dgm:presLayoutVars>
      </dgm:prSet>
      <dgm:spPr/>
    </dgm:pt>
    <dgm:pt modelId="{B25CFF11-60A4-4D36-B4FC-5358DDFAFFEF}" type="pres">
      <dgm:prSet presAssocID="{610E8A1F-E6B4-46D3-AF8A-525543886AA5}" presName="compNode" presStyleCnt="0"/>
      <dgm:spPr/>
    </dgm:pt>
    <dgm:pt modelId="{683DE7AE-8007-40D7-A370-E35E003B5DB1}" type="pres">
      <dgm:prSet presAssocID="{610E8A1F-E6B4-46D3-AF8A-525543886AA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B4261C9-3687-4707-AC42-F07FADCC9E5D}" type="pres">
      <dgm:prSet presAssocID="{610E8A1F-E6B4-46D3-AF8A-525543886AA5}" presName="spaceRect" presStyleCnt="0"/>
      <dgm:spPr/>
    </dgm:pt>
    <dgm:pt modelId="{9350A304-769D-4511-86AF-5A27ADBB46E7}" type="pres">
      <dgm:prSet presAssocID="{610E8A1F-E6B4-46D3-AF8A-525543886AA5}" presName="textRect" presStyleLbl="revTx" presStyleIdx="0" presStyleCnt="3">
        <dgm:presLayoutVars>
          <dgm:chMax val="1"/>
          <dgm:chPref val="1"/>
        </dgm:presLayoutVars>
      </dgm:prSet>
      <dgm:spPr/>
    </dgm:pt>
    <dgm:pt modelId="{CEEE2A4A-88EA-4356-804D-94EBB9B92E94}" type="pres">
      <dgm:prSet presAssocID="{B19D154B-7F5E-4A53-BA2E-2859415C75F3}" presName="sibTrans" presStyleCnt="0"/>
      <dgm:spPr/>
    </dgm:pt>
    <dgm:pt modelId="{4BCB1595-1C5B-425C-BFAE-770CD1F147EF}" type="pres">
      <dgm:prSet presAssocID="{5FCD8C2D-137D-497A-891A-680BF5781152}" presName="compNode" presStyleCnt="0"/>
      <dgm:spPr/>
    </dgm:pt>
    <dgm:pt modelId="{E3CA5716-3B2E-4222-80A3-53FA441DAB67}" type="pres">
      <dgm:prSet presAssocID="{5FCD8C2D-137D-497A-891A-680BF578115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2F4189FE-AD60-4BC9-81F6-3BE8126DE324}" type="pres">
      <dgm:prSet presAssocID="{5FCD8C2D-137D-497A-891A-680BF5781152}" presName="spaceRect" presStyleCnt="0"/>
      <dgm:spPr/>
    </dgm:pt>
    <dgm:pt modelId="{ECCFF65A-79BC-4057-AB8A-55943C3F7AE3}" type="pres">
      <dgm:prSet presAssocID="{5FCD8C2D-137D-497A-891A-680BF5781152}" presName="textRect" presStyleLbl="revTx" presStyleIdx="1" presStyleCnt="3">
        <dgm:presLayoutVars>
          <dgm:chMax val="1"/>
          <dgm:chPref val="1"/>
        </dgm:presLayoutVars>
      </dgm:prSet>
      <dgm:spPr/>
    </dgm:pt>
    <dgm:pt modelId="{9EB70556-3A0B-41D9-8958-94DA8237C891}" type="pres">
      <dgm:prSet presAssocID="{EA7B437E-6FD5-426C-9CEB-16BD2A5D40F5}" presName="sibTrans" presStyleCnt="0"/>
      <dgm:spPr/>
    </dgm:pt>
    <dgm:pt modelId="{97195640-B5B8-42F9-8107-4D16718F4503}" type="pres">
      <dgm:prSet presAssocID="{FFEF2A91-0122-481D-BCCF-530DE13765F1}" presName="compNode" presStyleCnt="0"/>
      <dgm:spPr/>
    </dgm:pt>
    <dgm:pt modelId="{0F1231DE-36D7-4025-925F-8B987DBDD142}" type="pres">
      <dgm:prSet presAssocID="{FFEF2A91-0122-481D-BCCF-530DE13765F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7243E7F7-7D3A-401A-A762-F0168E0E35D0}" type="pres">
      <dgm:prSet presAssocID="{FFEF2A91-0122-481D-BCCF-530DE13765F1}" presName="spaceRect" presStyleCnt="0"/>
      <dgm:spPr/>
    </dgm:pt>
    <dgm:pt modelId="{6554E412-4DA8-4F10-922B-36BCDF2077B8}" type="pres">
      <dgm:prSet presAssocID="{FFEF2A91-0122-481D-BCCF-530DE13765F1}" presName="textRect" presStyleLbl="revTx" presStyleIdx="2" presStyleCnt="3" custScaleX="116404">
        <dgm:presLayoutVars>
          <dgm:chMax val="1"/>
          <dgm:chPref val="1"/>
        </dgm:presLayoutVars>
      </dgm:prSet>
      <dgm:spPr/>
    </dgm:pt>
  </dgm:ptLst>
  <dgm:cxnLst>
    <dgm:cxn modelId="{E1C6EC48-05C8-4052-8AEE-CFE7703CEF3B}" srcId="{D0E345BE-B6E5-4FD9-A48B-2D9A9A3DD6BF}" destId="{610E8A1F-E6B4-46D3-AF8A-525543886AA5}" srcOrd="0" destOrd="0" parTransId="{A3D1F24D-93CE-46E3-8559-59C71991559C}" sibTransId="{B19D154B-7F5E-4A53-BA2E-2859415C75F3}"/>
    <dgm:cxn modelId="{EE96074C-AAEC-4B8F-88A7-C1E3D0C11D51}" type="presOf" srcId="{5FCD8C2D-137D-497A-891A-680BF5781152}" destId="{ECCFF65A-79BC-4057-AB8A-55943C3F7AE3}" srcOrd="0" destOrd="0" presId="urn:microsoft.com/office/officeart/2018/2/layout/IconLabelList"/>
    <dgm:cxn modelId="{93A03453-17F8-422E-9244-328B4BCCEA56}" srcId="{D0E345BE-B6E5-4FD9-A48B-2D9A9A3DD6BF}" destId="{5FCD8C2D-137D-497A-891A-680BF5781152}" srcOrd="1" destOrd="0" parTransId="{BB357B98-7640-4795-9A5B-7B384229B3CA}" sibTransId="{EA7B437E-6FD5-426C-9CEB-16BD2A5D40F5}"/>
    <dgm:cxn modelId="{C0BE3297-0578-41FA-9A9E-0683CFAAB17A}" type="presOf" srcId="{D0E345BE-B6E5-4FD9-A48B-2D9A9A3DD6BF}" destId="{A8BD22BE-D62D-4116-B7A8-ED1674B2017A}" srcOrd="0" destOrd="0" presId="urn:microsoft.com/office/officeart/2018/2/layout/IconLabelList"/>
    <dgm:cxn modelId="{4A1285AC-05DF-4E42-9ABA-66F330AF4240}" type="presOf" srcId="{FFEF2A91-0122-481D-BCCF-530DE13765F1}" destId="{6554E412-4DA8-4F10-922B-36BCDF2077B8}" srcOrd="0" destOrd="0" presId="urn:microsoft.com/office/officeart/2018/2/layout/IconLabelList"/>
    <dgm:cxn modelId="{62FCA7DF-A58B-4A38-A83A-149035F13713}" type="presOf" srcId="{610E8A1F-E6B4-46D3-AF8A-525543886AA5}" destId="{9350A304-769D-4511-86AF-5A27ADBB46E7}" srcOrd="0" destOrd="0" presId="urn:microsoft.com/office/officeart/2018/2/layout/IconLabelList"/>
    <dgm:cxn modelId="{A5AE0EF1-4E1B-43C1-8CBE-B1184C4E58D2}" srcId="{D0E345BE-B6E5-4FD9-A48B-2D9A9A3DD6BF}" destId="{FFEF2A91-0122-481D-BCCF-530DE13765F1}" srcOrd="2" destOrd="0" parTransId="{EEBB3615-B64B-4C97-BDD1-E13F448BABD2}" sibTransId="{D55C2BFB-7699-4EBB-8E74-AE7CAC128F33}"/>
    <dgm:cxn modelId="{49B15557-7BB6-415A-8D58-B4A859A371D9}" type="presParOf" srcId="{A8BD22BE-D62D-4116-B7A8-ED1674B2017A}" destId="{B25CFF11-60A4-4D36-B4FC-5358DDFAFFEF}" srcOrd="0" destOrd="0" presId="urn:microsoft.com/office/officeart/2018/2/layout/IconLabelList"/>
    <dgm:cxn modelId="{0EEDE539-6CFA-4D12-8107-9E0789542C40}" type="presParOf" srcId="{B25CFF11-60A4-4D36-B4FC-5358DDFAFFEF}" destId="{683DE7AE-8007-40D7-A370-E35E003B5DB1}" srcOrd="0" destOrd="0" presId="urn:microsoft.com/office/officeart/2018/2/layout/IconLabelList"/>
    <dgm:cxn modelId="{74A78905-E514-48BE-A835-7A71B1F6C2A0}" type="presParOf" srcId="{B25CFF11-60A4-4D36-B4FC-5358DDFAFFEF}" destId="{4B4261C9-3687-4707-AC42-F07FADCC9E5D}" srcOrd="1" destOrd="0" presId="urn:microsoft.com/office/officeart/2018/2/layout/IconLabelList"/>
    <dgm:cxn modelId="{90C5968E-3DEC-4AA3-B9F7-B0C15810ABA3}" type="presParOf" srcId="{B25CFF11-60A4-4D36-B4FC-5358DDFAFFEF}" destId="{9350A304-769D-4511-86AF-5A27ADBB46E7}" srcOrd="2" destOrd="0" presId="urn:microsoft.com/office/officeart/2018/2/layout/IconLabelList"/>
    <dgm:cxn modelId="{DE9D687E-D172-4FE3-89D4-59F5E426FAB1}" type="presParOf" srcId="{A8BD22BE-D62D-4116-B7A8-ED1674B2017A}" destId="{CEEE2A4A-88EA-4356-804D-94EBB9B92E94}" srcOrd="1" destOrd="0" presId="urn:microsoft.com/office/officeart/2018/2/layout/IconLabelList"/>
    <dgm:cxn modelId="{DBE2E96B-7D8F-42D2-9045-D4F753B3EA2B}" type="presParOf" srcId="{A8BD22BE-D62D-4116-B7A8-ED1674B2017A}" destId="{4BCB1595-1C5B-425C-BFAE-770CD1F147EF}" srcOrd="2" destOrd="0" presId="urn:microsoft.com/office/officeart/2018/2/layout/IconLabelList"/>
    <dgm:cxn modelId="{4FA71641-A2C0-4574-A2A7-5015A074A33E}" type="presParOf" srcId="{4BCB1595-1C5B-425C-BFAE-770CD1F147EF}" destId="{E3CA5716-3B2E-4222-80A3-53FA441DAB67}" srcOrd="0" destOrd="0" presId="urn:microsoft.com/office/officeart/2018/2/layout/IconLabelList"/>
    <dgm:cxn modelId="{D6559F83-646D-45B3-AA53-D1CA583B3FB2}" type="presParOf" srcId="{4BCB1595-1C5B-425C-BFAE-770CD1F147EF}" destId="{2F4189FE-AD60-4BC9-81F6-3BE8126DE324}" srcOrd="1" destOrd="0" presId="urn:microsoft.com/office/officeart/2018/2/layout/IconLabelList"/>
    <dgm:cxn modelId="{CE0D1896-3501-414C-83B0-7DCE4F11FDD5}" type="presParOf" srcId="{4BCB1595-1C5B-425C-BFAE-770CD1F147EF}" destId="{ECCFF65A-79BC-4057-AB8A-55943C3F7AE3}" srcOrd="2" destOrd="0" presId="urn:microsoft.com/office/officeart/2018/2/layout/IconLabelList"/>
    <dgm:cxn modelId="{03385284-800B-4FEB-AE35-025AB7E3858E}" type="presParOf" srcId="{A8BD22BE-D62D-4116-B7A8-ED1674B2017A}" destId="{9EB70556-3A0B-41D9-8958-94DA8237C891}" srcOrd="3" destOrd="0" presId="urn:microsoft.com/office/officeart/2018/2/layout/IconLabelList"/>
    <dgm:cxn modelId="{CC812EEC-40E7-4CBF-B4EC-C14765FC873A}" type="presParOf" srcId="{A8BD22BE-D62D-4116-B7A8-ED1674B2017A}" destId="{97195640-B5B8-42F9-8107-4D16718F4503}" srcOrd="4" destOrd="0" presId="urn:microsoft.com/office/officeart/2018/2/layout/IconLabelList"/>
    <dgm:cxn modelId="{A30123D3-67FB-438D-98A6-7CCA7751B7F5}" type="presParOf" srcId="{97195640-B5B8-42F9-8107-4D16718F4503}" destId="{0F1231DE-36D7-4025-925F-8B987DBDD142}" srcOrd="0" destOrd="0" presId="urn:microsoft.com/office/officeart/2018/2/layout/IconLabelList"/>
    <dgm:cxn modelId="{08A49A37-3DD0-42C1-B15C-C09EF6C50B13}" type="presParOf" srcId="{97195640-B5B8-42F9-8107-4D16718F4503}" destId="{7243E7F7-7D3A-401A-A762-F0168E0E35D0}" srcOrd="1" destOrd="0" presId="urn:microsoft.com/office/officeart/2018/2/layout/IconLabelList"/>
    <dgm:cxn modelId="{FABAA65E-F961-477C-97EE-276B5E609FFA}" type="presParOf" srcId="{97195640-B5B8-42F9-8107-4D16718F4503}" destId="{6554E412-4DA8-4F10-922B-36BCDF2077B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E7AE-8007-40D7-A370-E35E003B5DB1}">
      <dsp:nvSpPr>
        <dsp:cNvPr id="0" name=""/>
        <dsp:cNvSpPr/>
      </dsp:nvSpPr>
      <dsp:spPr>
        <a:xfrm>
          <a:off x="975577" y="881901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0A304-769D-4511-86AF-5A27ADBB46E7}">
      <dsp:nvSpPr>
        <dsp:cNvPr id="0" name=""/>
        <dsp:cNvSpPr/>
      </dsp:nvSpPr>
      <dsp:spPr>
        <a:xfrm>
          <a:off x="180978" y="2570642"/>
          <a:ext cx="2889450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GET A FOLDER (ONE FROM A GCSE SUBJECT WILL DO)</a:t>
          </a:r>
        </a:p>
      </dsp:txBody>
      <dsp:txXfrm>
        <a:off x="180978" y="2570642"/>
        <a:ext cx="2889450" cy="900000"/>
      </dsp:txXfrm>
    </dsp:sp>
    <dsp:sp modelId="{E3CA5716-3B2E-4222-80A3-53FA441DAB67}">
      <dsp:nvSpPr>
        <dsp:cNvPr id="0" name=""/>
        <dsp:cNvSpPr/>
      </dsp:nvSpPr>
      <dsp:spPr>
        <a:xfrm>
          <a:off x="4370681" y="881901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FF65A-79BC-4057-AB8A-55943C3F7AE3}">
      <dsp:nvSpPr>
        <dsp:cNvPr id="0" name=""/>
        <dsp:cNvSpPr/>
      </dsp:nvSpPr>
      <dsp:spPr>
        <a:xfrm>
          <a:off x="3576082" y="2570642"/>
          <a:ext cx="2889450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THIS FOLDER IS TO KEEP THE WORK YOU NEED AS PART OF YOUR PASSPORT TO SIXTH FORM</a:t>
          </a:r>
        </a:p>
      </dsp:txBody>
      <dsp:txXfrm>
        <a:off x="3576082" y="2570642"/>
        <a:ext cx="2889450" cy="900000"/>
      </dsp:txXfrm>
    </dsp:sp>
    <dsp:sp modelId="{0F1231DE-36D7-4025-925F-8B987DBDD142}">
      <dsp:nvSpPr>
        <dsp:cNvPr id="0" name=""/>
        <dsp:cNvSpPr/>
      </dsp:nvSpPr>
      <dsp:spPr>
        <a:xfrm>
          <a:off x="8002777" y="881901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4E412-4DA8-4F10-922B-36BCDF2077B8}">
      <dsp:nvSpPr>
        <dsp:cNvPr id="0" name=""/>
        <dsp:cNvSpPr/>
      </dsp:nvSpPr>
      <dsp:spPr>
        <a:xfrm>
          <a:off x="6971186" y="2570642"/>
          <a:ext cx="3363435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WRITE DOWN YOUR GOAL(S) and WHAT YOU NEED TO ACHIEVE IT and PUT THE NOTES IN THE FOLDER READY TO SUBMIT WHEN ASKED</a:t>
          </a:r>
        </a:p>
      </dsp:txBody>
      <dsp:txXfrm>
        <a:off x="6971186" y="2570642"/>
        <a:ext cx="3363435" cy="90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8E92D-0858-4F4A-9065-ED4D13823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72AC69-BFE7-DE44-A141-4BB7F752C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205DD-7F8E-9442-BE0A-6C29F387A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9324-6C2D-FF40-B88F-C7994AA4AEE0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6445F-CE87-0C46-9A2C-7A4AE72E4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FD8F8-4E5E-864E-8B44-23D6633AA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6004-A1AC-1D47-89A9-442C5C36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5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19ECF-B906-3242-9121-D12EFE71F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FD0C3-4F16-7647-8C5C-03B815EB6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E0B98-B2B0-824B-8182-5B7497572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9324-6C2D-FF40-B88F-C7994AA4AEE0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57BD8-83E2-0549-9D76-E048A019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7CD42-6D42-1F46-B908-C76CBE294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6004-A1AC-1D47-89A9-442C5C36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2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228595-048B-EF43-A363-71DB5F53E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A23C5-5ED1-3B46-979C-2696C7B94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7607A-637F-6B4C-9287-BB869FC15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9324-6C2D-FF40-B88F-C7994AA4AEE0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C74DF-2280-B846-802E-C6DEDC8E0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5ADE4-79E1-854F-B186-A011BBD1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6004-A1AC-1D47-89A9-442C5C36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7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C60F6-BE2C-D74F-AAE9-AD219C810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034F4-BFFE-B144-BB52-4CF224E6F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08276-0C4F-294C-97E8-CD9A4E80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9324-6C2D-FF40-B88F-C7994AA4AEE0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1C559-B120-934C-857B-5C64FFFB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4EB79-B216-3F4D-B216-867F358ED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6004-A1AC-1D47-89A9-442C5C36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1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2AE9-D4D3-4042-97AC-624BF0B95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95AB7-B40D-8147-81C4-AB7FC629B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C06A1-1A71-9D4E-B1F7-83717C74F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9324-6C2D-FF40-B88F-C7994AA4AEE0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B9D5C-7D4C-8749-8EE8-8A469FE5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8CEAF-262A-5F4C-B228-077A3B3F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6004-A1AC-1D47-89A9-442C5C36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1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A9B59-C870-0A4B-BEDC-AE3B7078E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BF4B1-270C-5641-AD09-02B250D2D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97CC6C-9A2D-8846-92D2-61DC95440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A6E75-2023-B840-B794-A2EC5B883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9324-6C2D-FF40-B88F-C7994AA4AEE0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B0B56-FDBA-F049-9448-9009CB47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DCC82-2364-3E4D-8FC7-7E212B06A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6004-A1AC-1D47-89A9-442C5C36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5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0A85A-DC40-414E-ACEA-3B816F837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3C627-B06D-3042-AAB8-95AD3E22E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1C75B-E11E-0840-BDB0-CD7744D2C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DA29ED-87E1-DC4B-B06C-CF5DA7182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F11C5B-6B1E-AB43-84BB-EAFB1060C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8B1B41-CC2F-454B-85B6-FE9BF5F14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9324-6C2D-FF40-B88F-C7994AA4AEE0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58987B-52E0-7D42-800A-75F392EF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0501CB-CCD9-C842-B4CC-5F367DB2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6004-A1AC-1D47-89A9-442C5C36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6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32B0-FFD3-5F49-AFFF-BD709EF1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E92290-1E75-454B-95C5-71F6DDE9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9324-6C2D-FF40-B88F-C7994AA4AEE0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F096A-F4DC-784F-967A-20C6577E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5B8797-C007-3942-BA29-C4B75110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6004-A1AC-1D47-89A9-442C5C36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0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83214F-1C58-7045-A206-319DF69D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9324-6C2D-FF40-B88F-C7994AA4AEE0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736CDD-3CF9-724C-99EC-F1BB12482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030DF-9994-DC4D-88B6-509068DDE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6004-A1AC-1D47-89A9-442C5C36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3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E9D27-A51B-4348-9A42-20662A54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51FB3-BDF7-BA4B-B3E1-3D49AEE12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83F7C-EFE3-E547-AF34-3D938321E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41E45-9ED4-C046-9314-EA36B2B9D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9324-6C2D-FF40-B88F-C7994AA4AEE0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79C4F-8E81-9843-A4A5-D62668556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9B5F5-F443-5346-9209-7F42535D1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6004-A1AC-1D47-89A9-442C5C36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4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42762-E0EF-7B4F-A840-FF08B098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C2A8D-8BB8-404B-A5E4-DCF468862C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3C3CB-57C5-504D-ACCC-92A8F4187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8E4FD-ACAA-0F4B-96D7-4B2AF0CAA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D9324-6C2D-FF40-B88F-C7994AA4AEE0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D2F62-20E8-0745-AC95-0F9939F13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424DD-4064-B44F-9493-18DF2047C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6004-A1AC-1D47-89A9-442C5C36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5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15E32F-12AD-E548-A550-2CC5F9412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11577-A2C3-F44E-BC79-6554D3A4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CD707-DB9A-1646-A1EB-CA0814DD7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D9324-6C2D-FF40-B88F-C7994AA4AEE0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95E26-CB7A-B245-9150-940E7E9F0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89560-56F5-5B44-8A43-3B81D14AB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36004-A1AC-1D47-89A9-442C5C363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4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hyperlink" Target="https://www.ucas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wc.co.uk/careers/school-jobs.html#/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hyperlink" Target="https://amazingapprenticeships.com/app/uploads/2020/03/Find-an-apprenticeship_LAH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amazingapprenticeships.com/app/uploads/2019/03/Apprenticeship_Pack_for_16-19_year_olds.pdf" TargetMode="External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imeo.com/showcase/701377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prospects.ac.uk/" TargetMode="External"/><Relationship Id="rId7" Type="http://schemas.openxmlformats.org/officeDocument/2006/relationships/hyperlink" Target="https://my.sacu-student.com/sacustudent/f?p=SACU_BROWSE:101::Register:NO:::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youtu.be/TMQG4ZmDU5Y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hyperlink" Target="https://sacu-student.com/?page_id=276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hyperlink" Target="https://www.uca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www.ucas.com/connect/videos/ucas?v=/uni-top-tips-people-thinking-applying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erson holding a sign posing for the camera&#10;&#10;Description automatically generated">
            <a:extLst>
              <a:ext uri="{FF2B5EF4-FFF2-40B4-BE49-F238E27FC236}">
                <a16:creationId xmlns:a16="http://schemas.microsoft.com/office/drawing/2014/main" id="{4C350FCA-894A-7444-8818-A77C16E55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5915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9DC41-5EC1-8F44-9898-9F98B5FE8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3" y="3071814"/>
            <a:ext cx="4962525" cy="162998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Search the GCSE grades and post 16 qualifications e.g. A-Levels and BTECs required for </a:t>
            </a:r>
            <a:r>
              <a:rPr lang="en-US" sz="2400" b="1" dirty="0"/>
              <a:t>undergraduate</a:t>
            </a:r>
            <a:r>
              <a:rPr lang="en-US" sz="2400" dirty="0"/>
              <a:t> degrees that interest you</a:t>
            </a:r>
            <a:r>
              <a:rPr lang="en-US" sz="3200" dirty="0"/>
              <a:t>.</a:t>
            </a:r>
          </a:p>
        </p:txBody>
      </p:sp>
      <p:pic>
        <p:nvPicPr>
          <p:cNvPr id="5" name="Content Placeholder 4" descr="A screen shot of a person&#10;&#10;Description automatically generated">
            <a:extLst>
              <a:ext uri="{FF2B5EF4-FFF2-40B4-BE49-F238E27FC236}">
                <a16:creationId xmlns:a16="http://schemas.microsoft.com/office/drawing/2014/main" id="{962C10A2-4B43-A94B-A616-5A705F67B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63" y="137057"/>
            <a:ext cx="8394732" cy="2453390"/>
          </a:xfr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61A03C21-E478-A44D-B81B-DBD353AEE9C8}"/>
              </a:ext>
            </a:extLst>
          </p:cNvPr>
          <p:cNvSpPr/>
          <p:nvPr/>
        </p:nvSpPr>
        <p:spPr>
          <a:xfrm rot="10800000">
            <a:off x="1157288" y="2176382"/>
            <a:ext cx="814388" cy="8954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E16B92-453E-E948-A084-AECDCE16BD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138" y="3562781"/>
            <a:ext cx="5757861" cy="2278032"/>
          </a:xfrm>
          <a:prstGeom prst="rect">
            <a:avLst/>
          </a:prstGeom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7657E7C4-A330-EF44-B3F4-16D1D043E96C}"/>
              </a:ext>
            </a:extLst>
          </p:cNvPr>
          <p:cNvSpPr/>
          <p:nvPr/>
        </p:nvSpPr>
        <p:spPr>
          <a:xfrm rot="17493296">
            <a:off x="5370269" y="3506683"/>
            <a:ext cx="814388" cy="1845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photo, screen, sign, different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BE449C68-1A30-2C48-8CAA-D738EB3474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63" y="4994461"/>
            <a:ext cx="5137573" cy="13155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BCCE060-0851-5B4D-88C0-1A9F89FAA47E}"/>
              </a:ext>
            </a:extLst>
          </p:cNvPr>
          <p:cNvSpPr/>
          <p:nvPr/>
        </p:nvSpPr>
        <p:spPr>
          <a:xfrm>
            <a:off x="1157287" y="6262420"/>
            <a:ext cx="2415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https://www.ucas.com/</a:t>
            </a:r>
            <a:endParaRPr lang="en-US" dirty="0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959BE82E-0E83-3046-AD9E-180A1B4B21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476" y="569471"/>
            <a:ext cx="677684" cy="89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79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F67FF-32EB-6846-9E25-62F5BD94F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822"/>
            <a:ext cx="10515600" cy="1325563"/>
          </a:xfrm>
        </p:spPr>
        <p:txBody>
          <a:bodyPr/>
          <a:lstStyle/>
          <a:p>
            <a:r>
              <a:rPr lang="en-US" dirty="0"/>
              <a:t>Do your research…</a:t>
            </a:r>
            <a:br>
              <a:rPr lang="en-US" dirty="0"/>
            </a:br>
            <a:r>
              <a:rPr lang="en-US" dirty="0"/>
              <a:t>helpful APPRENTICESHIPS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B6B98-5346-9045-AE35-BCCB080C0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6125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Content Placeholder 4" descr="A screen shot of a person&#10;&#10;Description automatically generated">
            <a:extLst>
              <a:ext uri="{FF2B5EF4-FFF2-40B4-BE49-F238E27FC236}">
                <a16:creationId xmlns:a16="http://schemas.microsoft.com/office/drawing/2014/main" id="{4270A51B-7E0F-2544-AC0F-4D495ED62F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1825625"/>
            <a:ext cx="8394732" cy="2453390"/>
          </a:xfrm>
          <a:prstGeom prst="rect">
            <a:avLst/>
          </a:prstGeom>
        </p:spPr>
      </p:pic>
      <p:pic>
        <p:nvPicPr>
          <p:cNvPr id="15" name="Picture 14" descr="A picture containing photo, screen, sign, different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3EB727C-A02E-A04B-9727-D4D409280C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9" y="4994461"/>
            <a:ext cx="5137573" cy="1315503"/>
          </a:xfrm>
          <a:prstGeom prst="rect">
            <a:avLst/>
          </a:prstGeom>
        </p:spPr>
      </p:pic>
      <p:sp>
        <p:nvSpPr>
          <p:cNvPr id="16" name="Down Arrow 15">
            <a:extLst>
              <a:ext uri="{FF2B5EF4-FFF2-40B4-BE49-F238E27FC236}">
                <a16:creationId xmlns:a16="http://schemas.microsoft.com/office/drawing/2014/main" id="{942533AC-4431-0042-ACF4-174867234CD9}"/>
              </a:ext>
            </a:extLst>
          </p:cNvPr>
          <p:cNvSpPr/>
          <p:nvPr/>
        </p:nvSpPr>
        <p:spPr>
          <a:xfrm rot="10800000">
            <a:off x="7638466" y="4071706"/>
            <a:ext cx="814388" cy="1845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138AC2-6785-FF49-B766-10A879C13C4A}"/>
              </a:ext>
            </a:extLst>
          </p:cNvPr>
          <p:cNvSpPr/>
          <p:nvPr/>
        </p:nvSpPr>
        <p:spPr>
          <a:xfrm>
            <a:off x="1814512" y="6309964"/>
            <a:ext cx="2415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https://www.ucas.com/</a:t>
            </a:r>
            <a:endParaRPr lang="en-US" dirty="0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7952F173-6B92-B443-83B8-60AECC7D2F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7060" y="383469"/>
            <a:ext cx="637264" cy="84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17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F67FF-32EB-6846-9E25-62F5BD94F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57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Do your research…</a:t>
            </a:r>
            <a:br>
              <a:rPr lang="en-US" dirty="0"/>
            </a:br>
            <a:r>
              <a:rPr lang="en-US" dirty="0"/>
              <a:t>helpful APPRENTICESHIPS</a:t>
            </a:r>
            <a:br>
              <a:rPr lang="en-US" dirty="0"/>
            </a:br>
            <a:r>
              <a:rPr lang="en-US" dirty="0"/>
              <a:t>other useful sites</a:t>
            </a:r>
          </a:p>
        </p:txBody>
      </p:sp>
      <p:pic>
        <p:nvPicPr>
          <p:cNvPr id="9" name="Content Placeholder 8" descr="A screenshot of a cell phon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2DF89FF4-4821-E248-A3BD-466100A26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319" y="2079090"/>
            <a:ext cx="3053706" cy="4351338"/>
          </a:xfr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10" descr="A picture containing knif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D7E6AFCB-7BC8-6F41-B088-EF8E66A03B8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511" y="2079090"/>
            <a:ext cx="6999289" cy="131297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4DE0FFB0-5619-6543-BEC2-36BBB7146A6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812" y="2615551"/>
            <a:ext cx="475067" cy="627712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3E0D794-B841-8448-B3E5-95B9CA62C93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1412" y="3729976"/>
            <a:ext cx="572385" cy="756299"/>
          </a:xfrm>
          <a:prstGeom prst="rect">
            <a:avLst/>
          </a:prstGeom>
        </p:spPr>
      </p:pic>
      <p:pic>
        <p:nvPicPr>
          <p:cNvPr id="14" name="Picture 13" descr="A person smiling for the camera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855C299D-15D6-3449-ACDC-051E387A360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511" y="3579789"/>
            <a:ext cx="4719637" cy="20642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 descr="A close up of a logo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A5EA9015-BC88-8840-AE1D-EEFFE73A116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1100" y="4298044"/>
            <a:ext cx="475067" cy="6277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0DA0094-28D0-4349-BA52-38B33CD7A196}"/>
              </a:ext>
            </a:extLst>
          </p:cNvPr>
          <p:cNvSpPr txBox="1"/>
          <p:nvPr/>
        </p:nvSpPr>
        <p:spPr>
          <a:xfrm>
            <a:off x="4325939" y="5734164"/>
            <a:ext cx="6543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out a company web site about their apprenticeships…you might need to go to individual companies to learn about apprenticeships…a bit like applying for a job. This one is PwC</a:t>
            </a:r>
          </a:p>
        </p:txBody>
      </p:sp>
    </p:spTree>
    <p:extLst>
      <p:ext uri="{BB962C8B-B14F-4D97-AF65-F5344CB8AC3E}">
        <p14:creationId xmlns:p14="http://schemas.microsoft.com/office/powerpoint/2010/main" val="547021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CD26A-536F-0348-95D7-3CEA2C09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B22FB-30BB-F24E-8D70-6CE231C21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475"/>
            <a:ext cx="6376988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Having researched a possible goal, write down the: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Your goal ……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GCSEs ……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A-Levels ……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Any skills / experiences ……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Other ……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5" descr="A person holding a sign posing for the camera&#10;&#10;Description automatically generated">
            <a:extLst>
              <a:ext uri="{FF2B5EF4-FFF2-40B4-BE49-F238E27FC236}">
                <a16:creationId xmlns:a16="http://schemas.microsoft.com/office/drawing/2014/main" id="{D26E19E1-A17F-C546-8335-C7040F2098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999" y="1986756"/>
            <a:ext cx="6896101" cy="38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56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DD770-B5CB-574C-BC64-8BBC163BB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 dirty="0">
                <a:latin typeface="+mj-lt"/>
                <a:ea typeface="+mj-ea"/>
                <a:cs typeface="+mj-cs"/>
              </a:rPr>
              <a:t>PASSPORT TO SIXTH FORM</a:t>
            </a:r>
          </a:p>
        </p:txBody>
      </p:sp>
      <p:graphicFrame>
        <p:nvGraphicFramePr>
          <p:cNvPr id="89" name="Content Placeholder 2">
            <a:extLst>
              <a:ext uri="{FF2B5EF4-FFF2-40B4-BE49-F238E27FC236}">
                <a16:creationId xmlns:a16="http://schemas.microsoft.com/office/drawing/2014/main" id="{55FCD70C-604C-4053-9CA4-2A9773BEE3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4124028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3744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2EE9D-77D8-474B-B908-A88C3CFC9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picture containing red, table, white, man&#10;&#10;Description automatically generated">
            <a:extLst>
              <a:ext uri="{FF2B5EF4-FFF2-40B4-BE49-F238E27FC236}">
                <a16:creationId xmlns:a16="http://schemas.microsoft.com/office/drawing/2014/main" id="{458B0334-0B48-0D4C-8DEA-ADC3A643B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2792"/>
            <a:ext cx="12456303" cy="685537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FCB187-DFF1-6842-A6EE-94B1D9340AB3}"/>
              </a:ext>
            </a:extLst>
          </p:cNvPr>
          <p:cNvSpPr txBox="1"/>
          <p:nvPr/>
        </p:nvSpPr>
        <p:spPr>
          <a:xfrm>
            <a:off x="699596" y="5169436"/>
            <a:ext cx="5216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Week 4 is all about Choosing A-Levels, BTEC and other post 16 courses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F1AC77-6061-FD4B-835F-62CA1749D3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8277" y="13116"/>
            <a:ext cx="3248026" cy="7040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6A0664-B3E6-B747-9794-20778BC873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3370" y="745344"/>
            <a:ext cx="2011681" cy="217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1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272CDC80-064B-7D45-9290-2738791AEE27}"/>
              </a:ext>
            </a:extLst>
          </p:cNvPr>
          <p:cNvSpPr txBox="1"/>
          <p:nvPr/>
        </p:nvSpPr>
        <p:spPr>
          <a:xfrm>
            <a:off x="8140835" y="1342227"/>
            <a:ext cx="193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WATCH THE VIDEO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27D043D-9138-FE4C-949B-DD087269BF6C}"/>
              </a:ext>
            </a:extLst>
          </p:cNvPr>
          <p:cNvSpPr txBox="1"/>
          <p:nvPr/>
        </p:nvSpPr>
        <p:spPr>
          <a:xfrm>
            <a:off x="876765" y="4074181"/>
            <a:ext cx="74965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WATCH THE VIDEO ON ‘HAVING A GOAL THAT DRIVES YOU’</a:t>
            </a:r>
          </a:p>
          <a:p>
            <a:endParaRPr lang="en-US" sz="2400" dirty="0"/>
          </a:p>
          <a:p>
            <a:r>
              <a:rPr lang="en-US" sz="2400" dirty="0"/>
              <a:t>VIMEO CHANNEL CAN ALSO BE FOUND HERE</a:t>
            </a:r>
          </a:p>
          <a:p>
            <a:endParaRPr lang="en-US" sz="2400" dirty="0"/>
          </a:p>
          <a:p>
            <a:r>
              <a:rPr lang="en-US" sz="2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https://vimeo.com/showcase/7013773</a:t>
            </a:r>
            <a:endParaRPr lang="en-US" sz="2400" b="1" dirty="0"/>
          </a:p>
          <a:p>
            <a:endParaRPr lang="en-US" sz="2400" dirty="0"/>
          </a:p>
          <a:p>
            <a:r>
              <a:rPr lang="en-US" sz="2400" dirty="0"/>
              <a:t>Enter your </a:t>
            </a:r>
            <a:r>
              <a:rPr lang="en-US" sz="2400" b="1" dirty="0"/>
              <a:t>PASSWORD</a:t>
            </a:r>
            <a:r>
              <a:rPr lang="en-US" sz="2400" dirty="0"/>
              <a:t> </a:t>
            </a:r>
            <a:r>
              <a:rPr lang="en-US" sz="2400"/>
              <a:t>= netsixth11</a:t>
            </a:r>
            <a:endParaRPr lang="en-US" sz="2400" dirty="0"/>
          </a:p>
        </p:txBody>
      </p:sp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A2BCB4-210B-A144-9B60-5AA509A54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052" y="958932"/>
            <a:ext cx="2551748" cy="1033898"/>
          </a:xfrm>
          <a:prstGeom prst="rect">
            <a:avLst/>
          </a:prstGeom>
          <a:ln w="9525">
            <a:noFill/>
          </a:ln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89EB412-3C7C-B44D-BAFF-AB4184FE26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6475" y="2215501"/>
            <a:ext cx="1362343" cy="1800080"/>
          </a:xfrm>
          <a:prstGeom prst="rect">
            <a:avLst/>
          </a:prstGeom>
        </p:spPr>
      </p:pic>
      <p:pic>
        <p:nvPicPr>
          <p:cNvPr id="13" name="Content Placeholder 5" descr="A person holding a sign posing for the camera&#10;&#10;Description automatically generated">
            <a:extLst>
              <a:ext uri="{FF2B5EF4-FFF2-40B4-BE49-F238E27FC236}">
                <a16:creationId xmlns:a16="http://schemas.microsoft.com/office/drawing/2014/main" id="{4858B99C-A233-8242-93A2-F433B7A1C0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65" y="158503"/>
            <a:ext cx="6795623" cy="382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7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ACC9-C087-024D-915F-D7322231D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8F2219-6C78-474C-9286-EFE055E7C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4300"/>
            <a:ext cx="12157363" cy="6858000"/>
          </a:xfrm>
        </p:spPr>
      </p:pic>
      <p:pic>
        <p:nvPicPr>
          <p:cNvPr id="6" name="Content Placeholder 5" descr="A person holding a sign posing for the camera&#10;&#10;Description automatically generated">
            <a:extLst>
              <a:ext uri="{FF2B5EF4-FFF2-40B4-BE49-F238E27FC236}">
                <a16:creationId xmlns:a16="http://schemas.microsoft.com/office/drawing/2014/main" id="{FB776D82-7C9C-BB40-910C-C2AFC2E38A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665" y="758578"/>
            <a:ext cx="4544217" cy="25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5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9ED79F-A750-7840-8385-24B190758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75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DCD8CA2-040F-EC40-B33F-61ADACF77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57" y="643874"/>
            <a:ext cx="10321833" cy="5503037"/>
          </a:xfrm>
        </p:spPr>
      </p:pic>
    </p:spTree>
    <p:extLst>
      <p:ext uri="{BB962C8B-B14F-4D97-AF65-F5344CB8AC3E}">
        <p14:creationId xmlns:p14="http://schemas.microsoft.com/office/powerpoint/2010/main" val="184492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5425D-837E-6647-A447-8BEB24412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D48BE064-656D-5A4A-AAFB-3969F219F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1246"/>
          </a:xfrm>
        </p:spPr>
      </p:pic>
    </p:spTree>
    <p:extLst>
      <p:ext uri="{BB962C8B-B14F-4D97-AF65-F5344CB8AC3E}">
        <p14:creationId xmlns:p14="http://schemas.microsoft.com/office/powerpoint/2010/main" val="962515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7415-953C-CF48-8A93-4DBDD078C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AB8D5B-7484-AD4D-8DAF-B4F5CEDFA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10585" cy="6858000"/>
          </a:xfrm>
        </p:spPr>
      </p:pic>
    </p:spTree>
    <p:extLst>
      <p:ext uri="{BB962C8B-B14F-4D97-AF65-F5344CB8AC3E}">
        <p14:creationId xmlns:p14="http://schemas.microsoft.com/office/powerpoint/2010/main" val="1294314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AF0407-BF69-9448-BE63-874E374A37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61608">
            <a:off x="5828736" y="2585276"/>
            <a:ext cx="4046167" cy="2036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F67FF-32EB-6846-9E25-62F5BD94F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822"/>
            <a:ext cx="10515600" cy="1325563"/>
          </a:xfrm>
        </p:spPr>
        <p:txBody>
          <a:bodyPr/>
          <a:lstStyle/>
          <a:p>
            <a:r>
              <a:rPr lang="en-US" dirty="0"/>
              <a:t>Do your research…</a:t>
            </a:r>
            <a:br>
              <a:rPr lang="en-US" dirty="0"/>
            </a:br>
            <a:r>
              <a:rPr lang="en-US" dirty="0"/>
              <a:t>helpful CAREER sites </a:t>
            </a:r>
          </a:p>
        </p:txBody>
      </p:sp>
      <p:pic>
        <p:nvPicPr>
          <p:cNvPr id="5" name="Content Placeholder 4" descr="A screenshot of a cell phon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550B5176-5B08-4B43-AFA3-20ADE8099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61" y="1690688"/>
            <a:ext cx="4132619" cy="435133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825F87-046C-2449-B8FF-C5A3A8436899}"/>
              </a:ext>
            </a:extLst>
          </p:cNvPr>
          <p:cNvSpPr/>
          <p:nvPr/>
        </p:nvSpPr>
        <p:spPr>
          <a:xfrm>
            <a:off x="1295854" y="6123543"/>
            <a:ext cx="2998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hlinkClick r:id="rId3"/>
              </a:rPr>
              <a:t>https://www.prospects.ac.uk/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A54857-B513-554C-B83B-CAC600D07901}"/>
              </a:ext>
            </a:extLst>
          </p:cNvPr>
          <p:cNvSpPr/>
          <p:nvPr/>
        </p:nvSpPr>
        <p:spPr>
          <a:xfrm>
            <a:off x="7717666" y="2308759"/>
            <a:ext cx="3375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FFFF"/>
                </a:solidFill>
                <a:latin typeface="YouTube Noto"/>
                <a:hlinkClick r:id="rId5"/>
              </a:rPr>
              <a:t>https://youtu.be/TMQG4ZmDU5Y</a:t>
            </a:r>
            <a:endParaRPr lang="en-US" dirty="0"/>
          </a:p>
        </p:txBody>
      </p:sp>
      <p:pic>
        <p:nvPicPr>
          <p:cNvPr id="9" name="Picture 8" descr="A picture containing screenshot, computer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21FB5E48-9A7D-8541-9ED8-B143762174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588" y="141822"/>
            <a:ext cx="3857778" cy="2166937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A0E7F4D9-682E-9F44-8B1F-35015DFCC2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2584" y="2979393"/>
            <a:ext cx="1719749" cy="24010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50B1AA-454F-2B48-B1D4-32B1F1FD4838}"/>
              </a:ext>
            </a:extLst>
          </p:cNvPr>
          <p:cNvSpPr/>
          <p:nvPr/>
        </p:nvSpPr>
        <p:spPr>
          <a:xfrm>
            <a:off x="7717666" y="549706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9"/>
              </a:rPr>
              <a:t>https://sacu-student.com/?page_id=2760</a:t>
            </a:r>
            <a:endParaRPr lang="en-US" dirty="0"/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14FF2DBC-99F4-2944-8D99-66CE11F2840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919" y="208614"/>
            <a:ext cx="769444" cy="101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11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F67FF-32EB-6846-9E25-62F5BD94F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822"/>
            <a:ext cx="10515600" cy="1325563"/>
          </a:xfrm>
        </p:spPr>
        <p:txBody>
          <a:bodyPr/>
          <a:lstStyle/>
          <a:p>
            <a:r>
              <a:rPr lang="en-US" dirty="0"/>
              <a:t>Do your research…</a:t>
            </a:r>
            <a:br>
              <a:rPr lang="en-US" dirty="0"/>
            </a:br>
            <a:r>
              <a:rPr lang="en-US" dirty="0"/>
              <a:t>helpful university sites</a:t>
            </a:r>
          </a:p>
        </p:txBody>
      </p:sp>
      <p:pic>
        <p:nvPicPr>
          <p:cNvPr id="10" name="Content Placeholder 9" descr="A picture containing drawing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3766341-9894-C648-ADEB-A04B3BED3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81937" y="4852609"/>
            <a:ext cx="3082405" cy="1323986"/>
          </a:xfrm>
        </p:spPr>
      </p:pic>
      <p:pic>
        <p:nvPicPr>
          <p:cNvPr id="15" name="Picture 14" descr="A picture containing photo, screen, sign, differen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092EF8FA-FC17-5D48-BAC1-3D2B4C2DD9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364" y="4856850"/>
            <a:ext cx="5137573" cy="131550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9600D9B-C989-8747-B983-C5022C3357D6}"/>
              </a:ext>
            </a:extLst>
          </p:cNvPr>
          <p:cNvSpPr/>
          <p:nvPr/>
        </p:nvSpPr>
        <p:spPr>
          <a:xfrm>
            <a:off x="4257857" y="6158218"/>
            <a:ext cx="2415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hlinkClick r:id="rId2"/>
              </a:rPr>
              <a:t>https://www.ucas.com/</a:t>
            </a:r>
            <a:endParaRPr lang="en-GB"/>
          </a:p>
        </p:txBody>
      </p:sp>
      <p:pic>
        <p:nvPicPr>
          <p:cNvPr id="20" name="Picture 19" descr="A group of people standing in front of a sign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14AEEB63-0724-E041-B049-E52867B2A9E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09" y="1467385"/>
            <a:ext cx="5538787" cy="314317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5490731-5401-3C43-A0BD-E26A7675AEE6}"/>
              </a:ext>
            </a:extLst>
          </p:cNvPr>
          <p:cNvSpPr/>
          <p:nvPr/>
        </p:nvSpPr>
        <p:spPr>
          <a:xfrm>
            <a:off x="6673005" y="3038973"/>
            <a:ext cx="30824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https://www.ucas.com/connect/videos/ucas?v=/uni-top-tips-people-thinking-applying</a:t>
            </a:r>
            <a:endParaRPr lang="en-US" dirty="0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9EC19EA7-869C-BC44-BDAE-C34FB15F01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537" y="226573"/>
            <a:ext cx="874935" cy="11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71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296</Words>
  <Application>Microsoft Office PowerPoint</Application>
  <PresentationFormat>Widescreen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YouTube Noto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your research… helpful CAREER sites </vt:lpstr>
      <vt:lpstr>Do your research… helpful university sites</vt:lpstr>
      <vt:lpstr>Search the GCSE grades and post 16 qualifications e.g. A-Levels and BTECs required for undergraduate degrees that interest you.</vt:lpstr>
      <vt:lpstr>Do your research… helpful APPRENTICESHIPS</vt:lpstr>
      <vt:lpstr>Do your research… helpful APPRENTICESHIPS other useful sites</vt:lpstr>
      <vt:lpstr>Your goal</vt:lpstr>
      <vt:lpstr>PASSPORT TO SIXTH FORM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Senior</dc:creator>
  <cp:lastModifiedBy>Scott, Robert</cp:lastModifiedBy>
  <cp:revision>9</cp:revision>
  <dcterms:created xsi:type="dcterms:W3CDTF">2020-05-10T15:33:16Z</dcterms:created>
  <dcterms:modified xsi:type="dcterms:W3CDTF">2022-07-11T10:58:37Z</dcterms:modified>
</cp:coreProperties>
</file>